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4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4"/>
  </p:sldMasterIdLst>
  <p:notesMasterIdLst>
    <p:notesMasterId r:id="rId30"/>
  </p:notesMasterIdLst>
  <p:sldIdLst>
    <p:sldId id="257" r:id="rId5"/>
    <p:sldId id="2369" r:id="rId6"/>
    <p:sldId id="2339" r:id="rId7"/>
    <p:sldId id="2343" r:id="rId8"/>
    <p:sldId id="2374" r:id="rId9"/>
    <p:sldId id="2375" r:id="rId10"/>
    <p:sldId id="2350" r:id="rId11"/>
    <p:sldId id="2373" r:id="rId12"/>
    <p:sldId id="2366" r:id="rId13"/>
    <p:sldId id="2358" r:id="rId14"/>
    <p:sldId id="2342" r:id="rId15"/>
    <p:sldId id="2371" r:id="rId16"/>
    <p:sldId id="2363" r:id="rId17"/>
    <p:sldId id="2365" r:id="rId18"/>
    <p:sldId id="2364" r:id="rId19"/>
    <p:sldId id="2367" r:id="rId20"/>
    <p:sldId id="2368" r:id="rId21"/>
    <p:sldId id="2361" r:id="rId22"/>
    <p:sldId id="2370" r:id="rId23"/>
    <p:sldId id="2360" r:id="rId24"/>
    <p:sldId id="2362" r:id="rId25"/>
    <p:sldId id="2372" r:id="rId26"/>
    <p:sldId id="2376" r:id="rId27"/>
    <p:sldId id="2359" r:id="rId28"/>
    <p:sldId id="259" r:id="rId29"/>
  </p:sldIdLst>
  <p:sldSz cx="12192000" cy="6858000"/>
  <p:notesSz cx="6797675" cy="9926638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E096506-25B0-A41D-EA9D-36DE6FC81D5F}" name="Alessia Lipari" initials="AL" userId="S::alessia.lipari@lexlecis.com::9144cf54-3d59-404e-a6ed-2e90cdaaeb7d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6B5C"/>
    <a:srgbClr val="BFA958"/>
    <a:srgbClr val="3D5086"/>
    <a:srgbClr val="CFC7C5"/>
    <a:srgbClr val="C6BCBA"/>
    <a:srgbClr val="A22A3B"/>
    <a:srgbClr val="545656"/>
    <a:srgbClr val="BA3042"/>
    <a:srgbClr val="CBC133"/>
    <a:srgbClr val="7978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1C0C09-2507-AB5C-05FA-D0C7B4149EEF}" v="121" dt="2024-05-02T09:07:07.320"/>
    <p1510:client id="{763433AF-CFF3-4CB7-B042-69D65E1F6BA3}" v="135" dt="2024-05-02T11:09:04.046"/>
    <p1510:client id="{C55074EE-7A65-41D8-A39E-78D517ED4AA6}" v="27" dt="2024-05-03T07:04:53.97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981" autoAdjust="0"/>
    <p:restoredTop sz="90980" autoAdjust="0"/>
  </p:normalViewPr>
  <p:slideViewPr>
    <p:cSldViewPr snapToGrid="0">
      <p:cViewPr varScale="1">
        <p:scale>
          <a:sx n="42" d="100"/>
          <a:sy n="42" d="100"/>
        </p:scale>
        <p:origin x="778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notesMaster" Target="notesMasters/notesMaster1.xml"/><Relationship Id="rId35" Type="http://schemas.microsoft.com/office/2015/10/relationships/revisionInfo" Target="revisionInfo.xml"/><Relationship Id="rId8" Type="http://schemas.openxmlformats.org/officeDocument/2006/relationships/slide" Target="slides/slide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043B378-73D8-475F-9F16-7D6F282B522F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it-IT"/>
        </a:p>
      </dgm:t>
    </dgm:pt>
    <dgm:pt modelId="{825965A0-AC2B-4E12-9BD8-B8A1945DC146}" type="pres">
      <dgm:prSet presAssocID="{0043B378-73D8-475F-9F16-7D6F282B522F}" presName="linear" presStyleCnt="0">
        <dgm:presLayoutVars>
          <dgm:animLvl val="lvl"/>
          <dgm:resizeHandles val="exact"/>
        </dgm:presLayoutVars>
      </dgm:prSet>
      <dgm:spPr/>
    </dgm:pt>
  </dgm:ptLst>
  <dgm:cxnLst>
    <dgm:cxn modelId="{D514662C-E94F-4FE7-AEAF-BBAD5E931AA2}" type="presOf" srcId="{0043B378-73D8-475F-9F16-7D6F282B522F}" destId="{825965A0-AC2B-4E12-9BD8-B8A1945DC14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9C36E0D-D05F-4CEE-B4E7-7A9CB89838E2}" type="doc">
      <dgm:prSet loTypeId="urn:microsoft.com/office/officeart/2005/8/layout/vList6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A010316E-5AE0-4DBB-ADF6-0932933BA0FB}" type="pres">
      <dgm:prSet presAssocID="{89C36E0D-D05F-4CEE-B4E7-7A9CB89838E2}" presName="Name0" presStyleCnt="0">
        <dgm:presLayoutVars>
          <dgm:dir/>
          <dgm:animLvl val="lvl"/>
          <dgm:resizeHandles/>
        </dgm:presLayoutVars>
      </dgm:prSet>
      <dgm:spPr/>
    </dgm:pt>
  </dgm:ptLst>
  <dgm:cxnLst>
    <dgm:cxn modelId="{FF4214A5-2C4C-476F-AB91-F0364171ADB1}" type="presOf" srcId="{89C36E0D-D05F-4CEE-B4E7-7A9CB89838E2}" destId="{A010316E-5AE0-4DBB-ADF6-0932933BA0FB}" srcOrd="0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460646F-FB72-4385-B140-57E8071DA9CA}" type="doc">
      <dgm:prSet loTypeId="urn:microsoft.com/office/officeart/2005/8/layout/bProcess3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it-IT"/>
        </a:p>
      </dgm:t>
    </dgm:pt>
    <dgm:pt modelId="{9B9D55B6-65EB-4C24-995C-68428DCE8BFC}">
      <dgm:prSet phldrT="[Testo]" custT="1"/>
      <dgm:spPr/>
      <dgm:t>
        <a:bodyPr/>
        <a:lstStyle/>
        <a:p>
          <a:r>
            <a:rPr lang="it-IT" sz="1600" dirty="0">
              <a:latin typeface="Constantia" panose="02030602050306030303" pitchFamily="18" charset="0"/>
            </a:rPr>
            <a:t>21 APRILE 2021</a:t>
          </a:r>
        </a:p>
        <a:p>
          <a:r>
            <a:rPr lang="it-IT" sz="1600" dirty="0">
              <a:latin typeface="Constantia" panose="02030602050306030303" pitchFamily="18" charset="0"/>
            </a:rPr>
            <a:t>PROPOSTA DI REGOLAMENTO DELL’UE AVANZATA DALLA COMMISSIONE EUROPEA </a:t>
          </a:r>
        </a:p>
      </dgm:t>
    </dgm:pt>
    <dgm:pt modelId="{46F027CD-0E6A-4106-B225-6049B26C8DFA}" type="parTrans" cxnId="{A44A6B02-9BAE-43FB-BC66-18A49643203F}">
      <dgm:prSet/>
      <dgm:spPr/>
      <dgm:t>
        <a:bodyPr/>
        <a:lstStyle/>
        <a:p>
          <a:endParaRPr lang="it-IT" sz="2000">
            <a:latin typeface="Constantia" panose="02030602050306030303" pitchFamily="18" charset="0"/>
          </a:endParaRPr>
        </a:p>
      </dgm:t>
    </dgm:pt>
    <dgm:pt modelId="{79BCE102-E9F4-42D6-B4D2-D0DAECC3859C}" type="sibTrans" cxnId="{A44A6B02-9BAE-43FB-BC66-18A49643203F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it-IT" sz="2000">
            <a:highlight>
              <a:srgbClr val="800000"/>
            </a:highlight>
            <a:latin typeface="Constantia" panose="02030602050306030303" pitchFamily="18" charset="0"/>
          </a:endParaRPr>
        </a:p>
      </dgm:t>
    </dgm:pt>
    <dgm:pt modelId="{58C62EB1-051D-4E77-8B0F-948DF831819E}">
      <dgm:prSet phldrT="[Testo]" custT="1"/>
      <dgm:spPr/>
      <dgm:t>
        <a:bodyPr/>
        <a:lstStyle/>
        <a:p>
          <a:r>
            <a:rPr lang="it-IT" sz="1600" b="0" i="0" dirty="0">
              <a:latin typeface="Constantia" panose="02030602050306030303" pitchFamily="18" charset="0"/>
            </a:rPr>
            <a:t>14 GIUGNO 2023</a:t>
          </a:r>
        </a:p>
        <a:p>
          <a:r>
            <a:rPr lang="it-IT" sz="1600" b="0" i="0" dirty="0">
              <a:latin typeface="Constantia" panose="02030602050306030303" pitchFamily="18" charset="0"/>
            </a:rPr>
            <a:t> IL PARLAMENTO EUROPEO HA ADOTTATO LA PROPRIA POSIZIONE NEGOZIALE SUL REGOLAMENTO</a:t>
          </a:r>
          <a:endParaRPr lang="it-IT" sz="1600" b="0" dirty="0">
            <a:latin typeface="Constantia" panose="02030602050306030303" pitchFamily="18" charset="0"/>
          </a:endParaRPr>
        </a:p>
      </dgm:t>
    </dgm:pt>
    <dgm:pt modelId="{A66782FF-3025-4DEE-AAF7-70A015FDACA0}" type="parTrans" cxnId="{29D04109-ED0D-440B-9F4B-1320CA17AE03}">
      <dgm:prSet/>
      <dgm:spPr/>
      <dgm:t>
        <a:bodyPr/>
        <a:lstStyle/>
        <a:p>
          <a:endParaRPr lang="it-IT" sz="2000">
            <a:latin typeface="Constantia" panose="02030602050306030303" pitchFamily="18" charset="0"/>
          </a:endParaRPr>
        </a:p>
      </dgm:t>
    </dgm:pt>
    <dgm:pt modelId="{29ED91AC-D551-4E96-9FBC-1546E8FC3431}" type="sibTrans" cxnId="{29D04109-ED0D-440B-9F4B-1320CA17AE03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it-IT" sz="2000">
            <a:latin typeface="Constantia" panose="02030602050306030303" pitchFamily="18" charset="0"/>
          </a:endParaRPr>
        </a:p>
      </dgm:t>
    </dgm:pt>
    <dgm:pt modelId="{C180B3BC-043B-4C0A-9CFC-6DFB07ADB23A}">
      <dgm:prSet phldrT="[Testo]" custT="1"/>
      <dgm:spPr/>
      <dgm:t>
        <a:bodyPr/>
        <a:lstStyle/>
        <a:p>
          <a:r>
            <a:rPr lang="it-IT" sz="1600" dirty="0">
              <a:latin typeface="Constantia" panose="02030602050306030303" pitchFamily="18" charset="0"/>
            </a:rPr>
            <a:t>8 DICEMBRE 2023</a:t>
          </a:r>
        </a:p>
        <a:p>
          <a:r>
            <a:rPr lang="it-IT" sz="1600" b="0" i="0" dirty="0">
              <a:latin typeface="Constantia" panose="02030602050306030303" pitchFamily="18" charset="0"/>
            </a:rPr>
            <a:t>IL TRILOGO COSTITUITO DA PARLAMENTO EUROPEO, CONSIGLIO E COMMISSIONE HA RAGGIUNTO UN ACCORDO PROVVISORIO SUL TESTO DELL’AI ACT</a:t>
          </a:r>
          <a:endParaRPr lang="it-IT" sz="1600" b="0" dirty="0">
            <a:latin typeface="Constantia" panose="02030602050306030303" pitchFamily="18" charset="0"/>
          </a:endParaRPr>
        </a:p>
      </dgm:t>
    </dgm:pt>
    <dgm:pt modelId="{A1E272C5-FD2D-40D0-AEAC-FBD57F36C627}" type="parTrans" cxnId="{C108F8EE-2E12-4067-9B8B-8FAC6F175448}">
      <dgm:prSet/>
      <dgm:spPr/>
      <dgm:t>
        <a:bodyPr/>
        <a:lstStyle/>
        <a:p>
          <a:endParaRPr lang="it-IT" sz="2000">
            <a:latin typeface="Constantia" panose="02030602050306030303" pitchFamily="18" charset="0"/>
          </a:endParaRPr>
        </a:p>
      </dgm:t>
    </dgm:pt>
    <dgm:pt modelId="{FCFC0927-5B32-41B3-8140-899443AFDFEE}" type="sibTrans" cxnId="{C108F8EE-2E12-4067-9B8B-8FAC6F175448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it-IT" sz="2000">
            <a:latin typeface="Constantia" panose="02030602050306030303" pitchFamily="18" charset="0"/>
          </a:endParaRPr>
        </a:p>
      </dgm:t>
    </dgm:pt>
    <dgm:pt modelId="{A39A383F-617A-45A7-AD12-2C07D3B0F71A}">
      <dgm:prSet phldrT="[Testo]" custT="1"/>
      <dgm:spPr/>
      <dgm:t>
        <a:bodyPr/>
        <a:lstStyle/>
        <a:p>
          <a:r>
            <a:rPr lang="it-IT" sz="1600" dirty="0">
              <a:latin typeface="Constantia" panose="02030602050306030303" pitchFamily="18" charset="0"/>
            </a:rPr>
            <a:t>13 MARZO 2024</a:t>
          </a:r>
        </a:p>
        <a:p>
          <a:r>
            <a:rPr lang="it-IT" sz="1600" dirty="0">
              <a:latin typeface="Constantia" panose="02030602050306030303" pitchFamily="18" charset="0"/>
            </a:rPr>
            <a:t>IL PARLAMENTO EUROPEO HA APPROVATO IL TESTO DEL REGOLAMENTO</a:t>
          </a:r>
        </a:p>
      </dgm:t>
    </dgm:pt>
    <dgm:pt modelId="{48D93EC1-D763-4067-98AE-39F7B5F62EA8}" type="parTrans" cxnId="{13EB72AF-4BEE-4C3E-9E75-C5A1C2A5F02A}">
      <dgm:prSet/>
      <dgm:spPr/>
      <dgm:t>
        <a:bodyPr/>
        <a:lstStyle/>
        <a:p>
          <a:endParaRPr lang="it-IT" sz="2000">
            <a:latin typeface="Constantia" panose="02030602050306030303" pitchFamily="18" charset="0"/>
          </a:endParaRPr>
        </a:p>
      </dgm:t>
    </dgm:pt>
    <dgm:pt modelId="{26D78FC2-FC2F-4604-BE43-6ABE6D7DF2B0}" type="sibTrans" cxnId="{13EB72AF-4BEE-4C3E-9E75-C5A1C2A5F02A}">
      <dgm:prSet custT="1"/>
      <dgm:spPr>
        <a:ln>
          <a:solidFill>
            <a:schemeClr val="bg1"/>
          </a:solidFill>
        </a:ln>
      </dgm:spPr>
      <dgm:t>
        <a:bodyPr/>
        <a:lstStyle/>
        <a:p>
          <a:endParaRPr lang="it-IT" sz="2000">
            <a:latin typeface="Constantia" panose="02030602050306030303" pitchFamily="18" charset="0"/>
          </a:endParaRPr>
        </a:p>
      </dgm:t>
    </dgm:pt>
    <dgm:pt modelId="{A3D7462E-F094-4D37-9924-E218F09E8758}">
      <dgm:prSet phldrT="[Testo]" custT="1"/>
      <dgm:spPr/>
      <dgm:t>
        <a:bodyPr/>
        <a:lstStyle/>
        <a:p>
          <a:r>
            <a:rPr lang="it-IT" sz="1600" b="0" i="0" dirty="0">
              <a:latin typeface="Constantia" panose="02030602050306030303" pitchFamily="18" charset="0"/>
            </a:rPr>
            <a:t>ENTRERÀ IN VIGORE IL VENTESIMO GIORNO SUCCESSIVO ALLA PUBBLICAZIONE NELLA GAZZETTA UFFICIALE DELL'UE </a:t>
          </a:r>
          <a:endParaRPr lang="it-IT" sz="1600" dirty="0">
            <a:latin typeface="Constantia" panose="02030602050306030303" pitchFamily="18" charset="0"/>
          </a:endParaRPr>
        </a:p>
      </dgm:t>
    </dgm:pt>
    <dgm:pt modelId="{D0173D57-F159-46A0-8C28-7119A0B5682C}" type="parTrans" cxnId="{1F81823D-12B3-4ECD-BE7B-1E877B1319BC}">
      <dgm:prSet/>
      <dgm:spPr/>
      <dgm:t>
        <a:bodyPr/>
        <a:lstStyle/>
        <a:p>
          <a:endParaRPr lang="it-IT"/>
        </a:p>
      </dgm:t>
    </dgm:pt>
    <dgm:pt modelId="{E37A7729-AE8F-4443-8E66-42A788FEBC4B}" type="sibTrans" cxnId="{1F81823D-12B3-4ECD-BE7B-1E877B1319BC}">
      <dgm:prSet/>
      <dgm:spPr/>
      <dgm:t>
        <a:bodyPr/>
        <a:lstStyle/>
        <a:p>
          <a:endParaRPr lang="it-IT"/>
        </a:p>
      </dgm:t>
    </dgm:pt>
    <dgm:pt modelId="{DE33152E-4D47-49EF-AA27-CC038305E94B}" type="pres">
      <dgm:prSet presAssocID="{6460646F-FB72-4385-B140-57E8071DA9CA}" presName="Name0" presStyleCnt="0">
        <dgm:presLayoutVars>
          <dgm:dir/>
          <dgm:resizeHandles val="exact"/>
        </dgm:presLayoutVars>
      </dgm:prSet>
      <dgm:spPr/>
    </dgm:pt>
    <dgm:pt modelId="{70949A3C-4F05-45C8-B3AD-1C0A7D0746BA}" type="pres">
      <dgm:prSet presAssocID="{9B9D55B6-65EB-4C24-995C-68428DCE8BFC}" presName="node" presStyleLbl="node1" presStyleIdx="0" presStyleCnt="5">
        <dgm:presLayoutVars>
          <dgm:bulletEnabled val="1"/>
        </dgm:presLayoutVars>
      </dgm:prSet>
      <dgm:spPr/>
    </dgm:pt>
    <dgm:pt modelId="{CE570D39-3999-425F-B39E-ABCC58B43288}" type="pres">
      <dgm:prSet presAssocID="{79BCE102-E9F4-42D6-B4D2-D0DAECC3859C}" presName="sibTrans" presStyleLbl="sibTrans1D1" presStyleIdx="0" presStyleCnt="4"/>
      <dgm:spPr/>
    </dgm:pt>
    <dgm:pt modelId="{07B9EEBB-4BF5-4790-A9A7-DAE5632BA466}" type="pres">
      <dgm:prSet presAssocID="{79BCE102-E9F4-42D6-B4D2-D0DAECC3859C}" presName="connectorText" presStyleLbl="sibTrans1D1" presStyleIdx="0" presStyleCnt="4"/>
      <dgm:spPr/>
    </dgm:pt>
    <dgm:pt modelId="{A0900D67-087E-44A0-97FF-C36A4B77CE23}" type="pres">
      <dgm:prSet presAssocID="{58C62EB1-051D-4E77-8B0F-948DF831819E}" presName="node" presStyleLbl="node1" presStyleIdx="1" presStyleCnt="5">
        <dgm:presLayoutVars>
          <dgm:bulletEnabled val="1"/>
        </dgm:presLayoutVars>
      </dgm:prSet>
      <dgm:spPr/>
    </dgm:pt>
    <dgm:pt modelId="{F5273019-6D50-4EF7-8570-E37F63D6DB29}" type="pres">
      <dgm:prSet presAssocID="{29ED91AC-D551-4E96-9FBC-1546E8FC3431}" presName="sibTrans" presStyleLbl="sibTrans1D1" presStyleIdx="1" presStyleCnt="4"/>
      <dgm:spPr/>
    </dgm:pt>
    <dgm:pt modelId="{FE4C1012-B2DF-4C7C-9F52-2FB9959FB3EC}" type="pres">
      <dgm:prSet presAssocID="{29ED91AC-D551-4E96-9FBC-1546E8FC3431}" presName="connectorText" presStyleLbl="sibTrans1D1" presStyleIdx="1" presStyleCnt="4"/>
      <dgm:spPr/>
    </dgm:pt>
    <dgm:pt modelId="{793485F3-C690-4100-AA05-F42A521A9D36}" type="pres">
      <dgm:prSet presAssocID="{C180B3BC-043B-4C0A-9CFC-6DFB07ADB23A}" presName="node" presStyleLbl="node1" presStyleIdx="2" presStyleCnt="5">
        <dgm:presLayoutVars>
          <dgm:bulletEnabled val="1"/>
        </dgm:presLayoutVars>
      </dgm:prSet>
      <dgm:spPr/>
    </dgm:pt>
    <dgm:pt modelId="{DE45DF73-A45A-40E9-8600-0B5841509681}" type="pres">
      <dgm:prSet presAssocID="{FCFC0927-5B32-41B3-8140-899443AFDFEE}" presName="sibTrans" presStyleLbl="sibTrans1D1" presStyleIdx="2" presStyleCnt="4"/>
      <dgm:spPr/>
    </dgm:pt>
    <dgm:pt modelId="{77F33778-3B42-4E81-9883-E9CEDA50EE18}" type="pres">
      <dgm:prSet presAssocID="{FCFC0927-5B32-41B3-8140-899443AFDFEE}" presName="connectorText" presStyleLbl="sibTrans1D1" presStyleIdx="2" presStyleCnt="4"/>
      <dgm:spPr/>
    </dgm:pt>
    <dgm:pt modelId="{2775A81F-2AB4-46EA-95D2-A04AE3C3E124}" type="pres">
      <dgm:prSet presAssocID="{A39A383F-617A-45A7-AD12-2C07D3B0F71A}" presName="node" presStyleLbl="node1" presStyleIdx="3" presStyleCnt="5">
        <dgm:presLayoutVars>
          <dgm:bulletEnabled val="1"/>
        </dgm:presLayoutVars>
      </dgm:prSet>
      <dgm:spPr/>
    </dgm:pt>
    <dgm:pt modelId="{163DFDC2-6811-4543-AE7D-6D87D806ECB2}" type="pres">
      <dgm:prSet presAssocID="{26D78FC2-FC2F-4604-BE43-6ABE6D7DF2B0}" presName="sibTrans" presStyleLbl="sibTrans1D1" presStyleIdx="3" presStyleCnt="4"/>
      <dgm:spPr/>
    </dgm:pt>
    <dgm:pt modelId="{398A27F0-CC15-46A6-8DC9-7D4417925F9F}" type="pres">
      <dgm:prSet presAssocID="{26D78FC2-FC2F-4604-BE43-6ABE6D7DF2B0}" presName="connectorText" presStyleLbl="sibTrans1D1" presStyleIdx="3" presStyleCnt="4"/>
      <dgm:spPr/>
    </dgm:pt>
    <dgm:pt modelId="{A2E4F47B-B4E3-4E10-83EF-79B136FABDAD}" type="pres">
      <dgm:prSet presAssocID="{A3D7462E-F094-4D37-9924-E218F09E8758}" presName="node" presStyleLbl="node1" presStyleIdx="4" presStyleCnt="5" custScaleX="111570">
        <dgm:presLayoutVars>
          <dgm:bulletEnabled val="1"/>
        </dgm:presLayoutVars>
      </dgm:prSet>
      <dgm:spPr/>
    </dgm:pt>
  </dgm:ptLst>
  <dgm:cxnLst>
    <dgm:cxn modelId="{A44A6B02-9BAE-43FB-BC66-18A49643203F}" srcId="{6460646F-FB72-4385-B140-57E8071DA9CA}" destId="{9B9D55B6-65EB-4C24-995C-68428DCE8BFC}" srcOrd="0" destOrd="0" parTransId="{46F027CD-0E6A-4106-B225-6049B26C8DFA}" sibTransId="{79BCE102-E9F4-42D6-B4D2-D0DAECC3859C}"/>
    <dgm:cxn modelId="{29D04109-ED0D-440B-9F4B-1320CA17AE03}" srcId="{6460646F-FB72-4385-B140-57E8071DA9CA}" destId="{58C62EB1-051D-4E77-8B0F-948DF831819E}" srcOrd="1" destOrd="0" parTransId="{A66782FF-3025-4DEE-AAF7-70A015FDACA0}" sibTransId="{29ED91AC-D551-4E96-9FBC-1546E8FC3431}"/>
    <dgm:cxn modelId="{641B890F-8E4D-4035-B2A1-722C30ABC195}" type="presOf" srcId="{FCFC0927-5B32-41B3-8140-899443AFDFEE}" destId="{77F33778-3B42-4E81-9883-E9CEDA50EE18}" srcOrd="1" destOrd="0" presId="urn:microsoft.com/office/officeart/2005/8/layout/bProcess3"/>
    <dgm:cxn modelId="{2546C42B-C6CE-436C-8D05-9FF1430E1B0E}" type="presOf" srcId="{79BCE102-E9F4-42D6-B4D2-D0DAECC3859C}" destId="{CE570D39-3999-425F-B39E-ABCC58B43288}" srcOrd="0" destOrd="0" presId="urn:microsoft.com/office/officeart/2005/8/layout/bProcess3"/>
    <dgm:cxn modelId="{AB8BB931-2929-4AD5-BAE3-5F17ECEC8457}" type="presOf" srcId="{C180B3BC-043B-4C0A-9CFC-6DFB07ADB23A}" destId="{793485F3-C690-4100-AA05-F42A521A9D36}" srcOrd="0" destOrd="0" presId="urn:microsoft.com/office/officeart/2005/8/layout/bProcess3"/>
    <dgm:cxn modelId="{29AA2A32-A88A-4C66-8013-95A39E821980}" type="presOf" srcId="{FCFC0927-5B32-41B3-8140-899443AFDFEE}" destId="{DE45DF73-A45A-40E9-8600-0B5841509681}" srcOrd="0" destOrd="0" presId="urn:microsoft.com/office/officeart/2005/8/layout/bProcess3"/>
    <dgm:cxn modelId="{1F81823D-12B3-4ECD-BE7B-1E877B1319BC}" srcId="{6460646F-FB72-4385-B140-57E8071DA9CA}" destId="{A3D7462E-F094-4D37-9924-E218F09E8758}" srcOrd="4" destOrd="0" parTransId="{D0173D57-F159-46A0-8C28-7119A0B5682C}" sibTransId="{E37A7729-AE8F-4443-8E66-42A788FEBC4B}"/>
    <dgm:cxn modelId="{512C2A40-1E61-4F58-8088-3C95C3F1C4D5}" type="presOf" srcId="{29ED91AC-D551-4E96-9FBC-1546E8FC3431}" destId="{F5273019-6D50-4EF7-8570-E37F63D6DB29}" srcOrd="0" destOrd="0" presId="urn:microsoft.com/office/officeart/2005/8/layout/bProcess3"/>
    <dgm:cxn modelId="{13887469-3E2B-4D12-9D58-89A37172F0D4}" type="presOf" srcId="{79BCE102-E9F4-42D6-B4D2-D0DAECC3859C}" destId="{07B9EEBB-4BF5-4790-A9A7-DAE5632BA466}" srcOrd="1" destOrd="0" presId="urn:microsoft.com/office/officeart/2005/8/layout/bProcess3"/>
    <dgm:cxn modelId="{0D899A4A-8512-4A5C-B36B-2A6B375F475F}" type="presOf" srcId="{A39A383F-617A-45A7-AD12-2C07D3B0F71A}" destId="{2775A81F-2AB4-46EA-95D2-A04AE3C3E124}" srcOrd="0" destOrd="0" presId="urn:microsoft.com/office/officeart/2005/8/layout/bProcess3"/>
    <dgm:cxn modelId="{07B1AB4E-C3A3-42DB-AC7E-0C478EA7C3D9}" type="presOf" srcId="{A3D7462E-F094-4D37-9924-E218F09E8758}" destId="{A2E4F47B-B4E3-4E10-83EF-79B136FABDAD}" srcOrd="0" destOrd="0" presId="urn:microsoft.com/office/officeart/2005/8/layout/bProcess3"/>
    <dgm:cxn modelId="{948CC84F-7698-4C0D-AD19-223CE748369D}" type="presOf" srcId="{6460646F-FB72-4385-B140-57E8071DA9CA}" destId="{DE33152E-4D47-49EF-AA27-CC038305E94B}" srcOrd="0" destOrd="0" presId="urn:microsoft.com/office/officeart/2005/8/layout/bProcess3"/>
    <dgm:cxn modelId="{C5170C85-6A98-4BC4-A3B1-96C3B071A29F}" type="presOf" srcId="{58C62EB1-051D-4E77-8B0F-948DF831819E}" destId="{A0900D67-087E-44A0-97FF-C36A4B77CE23}" srcOrd="0" destOrd="0" presId="urn:microsoft.com/office/officeart/2005/8/layout/bProcess3"/>
    <dgm:cxn modelId="{307A7596-2C56-41DD-B58F-D812BF9C8DA9}" type="presOf" srcId="{9B9D55B6-65EB-4C24-995C-68428DCE8BFC}" destId="{70949A3C-4F05-45C8-B3AD-1C0A7D0746BA}" srcOrd="0" destOrd="0" presId="urn:microsoft.com/office/officeart/2005/8/layout/bProcess3"/>
    <dgm:cxn modelId="{02EC24A4-09C5-494A-AD64-236CFCFDE47D}" type="presOf" srcId="{26D78FC2-FC2F-4604-BE43-6ABE6D7DF2B0}" destId="{398A27F0-CC15-46A6-8DC9-7D4417925F9F}" srcOrd="1" destOrd="0" presId="urn:microsoft.com/office/officeart/2005/8/layout/bProcess3"/>
    <dgm:cxn modelId="{13EB72AF-4BEE-4C3E-9E75-C5A1C2A5F02A}" srcId="{6460646F-FB72-4385-B140-57E8071DA9CA}" destId="{A39A383F-617A-45A7-AD12-2C07D3B0F71A}" srcOrd="3" destOrd="0" parTransId="{48D93EC1-D763-4067-98AE-39F7B5F62EA8}" sibTransId="{26D78FC2-FC2F-4604-BE43-6ABE6D7DF2B0}"/>
    <dgm:cxn modelId="{FE1448CA-2F89-44E0-B605-0E2EDB46BAA7}" type="presOf" srcId="{26D78FC2-FC2F-4604-BE43-6ABE6D7DF2B0}" destId="{163DFDC2-6811-4543-AE7D-6D87D806ECB2}" srcOrd="0" destOrd="0" presId="urn:microsoft.com/office/officeart/2005/8/layout/bProcess3"/>
    <dgm:cxn modelId="{C108F8EE-2E12-4067-9B8B-8FAC6F175448}" srcId="{6460646F-FB72-4385-B140-57E8071DA9CA}" destId="{C180B3BC-043B-4C0A-9CFC-6DFB07ADB23A}" srcOrd="2" destOrd="0" parTransId="{A1E272C5-FD2D-40D0-AEAC-FBD57F36C627}" sibTransId="{FCFC0927-5B32-41B3-8140-899443AFDFEE}"/>
    <dgm:cxn modelId="{F05C9FFF-7984-42AD-8523-A007F9D93973}" type="presOf" srcId="{29ED91AC-D551-4E96-9FBC-1546E8FC3431}" destId="{FE4C1012-B2DF-4C7C-9F52-2FB9959FB3EC}" srcOrd="1" destOrd="0" presId="urn:microsoft.com/office/officeart/2005/8/layout/bProcess3"/>
    <dgm:cxn modelId="{EEF31656-67BA-4F2A-843D-838254876D32}" type="presParOf" srcId="{DE33152E-4D47-49EF-AA27-CC038305E94B}" destId="{70949A3C-4F05-45C8-B3AD-1C0A7D0746BA}" srcOrd="0" destOrd="0" presId="urn:microsoft.com/office/officeart/2005/8/layout/bProcess3"/>
    <dgm:cxn modelId="{7F20C668-2227-4E45-861F-DD8D30934E6A}" type="presParOf" srcId="{DE33152E-4D47-49EF-AA27-CC038305E94B}" destId="{CE570D39-3999-425F-B39E-ABCC58B43288}" srcOrd="1" destOrd="0" presId="urn:microsoft.com/office/officeart/2005/8/layout/bProcess3"/>
    <dgm:cxn modelId="{FBB5E860-2C63-49C7-8624-F077B2380728}" type="presParOf" srcId="{CE570D39-3999-425F-B39E-ABCC58B43288}" destId="{07B9EEBB-4BF5-4790-A9A7-DAE5632BA466}" srcOrd="0" destOrd="0" presId="urn:microsoft.com/office/officeart/2005/8/layout/bProcess3"/>
    <dgm:cxn modelId="{E708DC6A-4908-4D2F-9588-F5E9F8C1D97A}" type="presParOf" srcId="{DE33152E-4D47-49EF-AA27-CC038305E94B}" destId="{A0900D67-087E-44A0-97FF-C36A4B77CE23}" srcOrd="2" destOrd="0" presId="urn:microsoft.com/office/officeart/2005/8/layout/bProcess3"/>
    <dgm:cxn modelId="{60A27A71-1129-416C-ABF0-A2F93629BEF8}" type="presParOf" srcId="{DE33152E-4D47-49EF-AA27-CC038305E94B}" destId="{F5273019-6D50-4EF7-8570-E37F63D6DB29}" srcOrd="3" destOrd="0" presId="urn:microsoft.com/office/officeart/2005/8/layout/bProcess3"/>
    <dgm:cxn modelId="{770A1385-B0C3-49BD-9237-2F7DCC169A0D}" type="presParOf" srcId="{F5273019-6D50-4EF7-8570-E37F63D6DB29}" destId="{FE4C1012-B2DF-4C7C-9F52-2FB9959FB3EC}" srcOrd="0" destOrd="0" presId="urn:microsoft.com/office/officeart/2005/8/layout/bProcess3"/>
    <dgm:cxn modelId="{43B9D950-4108-410C-A379-967A0427FDAE}" type="presParOf" srcId="{DE33152E-4D47-49EF-AA27-CC038305E94B}" destId="{793485F3-C690-4100-AA05-F42A521A9D36}" srcOrd="4" destOrd="0" presId="urn:microsoft.com/office/officeart/2005/8/layout/bProcess3"/>
    <dgm:cxn modelId="{2E37CA9F-A0BF-45E8-A4BC-9C3AA4F9962B}" type="presParOf" srcId="{DE33152E-4D47-49EF-AA27-CC038305E94B}" destId="{DE45DF73-A45A-40E9-8600-0B5841509681}" srcOrd="5" destOrd="0" presId="urn:microsoft.com/office/officeart/2005/8/layout/bProcess3"/>
    <dgm:cxn modelId="{5A7962A4-04BA-40D6-AD84-245A2C0230E8}" type="presParOf" srcId="{DE45DF73-A45A-40E9-8600-0B5841509681}" destId="{77F33778-3B42-4E81-9883-E9CEDA50EE18}" srcOrd="0" destOrd="0" presId="urn:microsoft.com/office/officeart/2005/8/layout/bProcess3"/>
    <dgm:cxn modelId="{241B5367-20C8-410D-A9DB-BB70AB764A1B}" type="presParOf" srcId="{DE33152E-4D47-49EF-AA27-CC038305E94B}" destId="{2775A81F-2AB4-46EA-95D2-A04AE3C3E124}" srcOrd="6" destOrd="0" presId="urn:microsoft.com/office/officeart/2005/8/layout/bProcess3"/>
    <dgm:cxn modelId="{378F3068-A1E8-4D65-984C-E28777305A76}" type="presParOf" srcId="{DE33152E-4D47-49EF-AA27-CC038305E94B}" destId="{163DFDC2-6811-4543-AE7D-6D87D806ECB2}" srcOrd="7" destOrd="0" presId="urn:microsoft.com/office/officeart/2005/8/layout/bProcess3"/>
    <dgm:cxn modelId="{890E5BB6-E160-4364-B67F-BA07CB8D3D48}" type="presParOf" srcId="{163DFDC2-6811-4543-AE7D-6D87D806ECB2}" destId="{398A27F0-CC15-46A6-8DC9-7D4417925F9F}" srcOrd="0" destOrd="0" presId="urn:microsoft.com/office/officeart/2005/8/layout/bProcess3"/>
    <dgm:cxn modelId="{1E52C435-59B4-411F-A832-57AFEB979D63}" type="presParOf" srcId="{DE33152E-4D47-49EF-AA27-CC038305E94B}" destId="{A2E4F47B-B4E3-4E10-83EF-79B136FABDAD}" srcOrd="8" destOrd="0" presId="urn:microsoft.com/office/officeart/2005/8/layout/bProcess3"/>
  </dgm:cxnLst>
  <dgm:bg>
    <a:noFill/>
  </dgm:bg>
  <dgm:whole/>
  <dgm:extLst>
    <a:ext uri="http://schemas.microsoft.com/office/drawing/2008/diagram">
      <dsp:dataModelExt xmlns:dsp="http://schemas.microsoft.com/office/drawing/2008/diagram" relId="rId2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4751583-FCCE-44BD-963C-A61C91600E2B}" type="doc">
      <dgm:prSet loTypeId="urn:microsoft.com/office/officeart/2005/8/layout/pyramid2" loCatId="pyramid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11F923C0-1DE7-4D47-9C0A-CBD0FE970FC4}">
      <dgm:prSet phldrT="[Testo]" custT="1"/>
      <dgm:spPr>
        <a:solidFill>
          <a:srgbClr val="A22A3B">
            <a:alpha val="90000"/>
          </a:srgbClr>
        </a:solidFill>
        <a:ln>
          <a:noFill/>
        </a:ln>
      </dgm:spPr>
      <dgm:t>
        <a:bodyPr/>
        <a:lstStyle/>
        <a:p>
          <a:r>
            <a:rPr lang="it-IT" sz="2400" dirty="0">
              <a:latin typeface="Constantia" panose="02030602050306030303" pitchFamily="18" charset="0"/>
            </a:rPr>
            <a:t>Rischio inaccettabile</a:t>
          </a:r>
        </a:p>
        <a:p>
          <a:r>
            <a:rPr lang="it-IT" sz="1400" dirty="0">
              <a:latin typeface="Constantia" panose="02030602050306030303" pitchFamily="18" charset="0"/>
            </a:rPr>
            <a:t>(sistemi di IA vietati)</a:t>
          </a:r>
        </a:p>
      </dgm:t>
    </dgm:pt>
    <dgm:pt modelId="{90DE31AA-2C13-4EE7-B282-FE537831E98E}" type="parTrans" cxnId="{8B9B7437-BB8A-4768-BF8E-1973CC228A02}">
      <dgm:prSet/>
      <dgm:spPr/>
      <dgm:t>
        <a:bodyPr/>
        <a:lstStyle/>
        <a:p>
          <a:endParaRPr lang="it-IT"/>
        </a:p>
      </dgm:t>
    </dgm:pt>
    <dgm:pt modelId="{1CBE52FB-2D36-403F-B466-7CA66B7B1CB0}" type="sibTrans" cxnId="{8B9B7437-BB8A-4768-BF8E-1973CC228A02}">
      <dgm:prSet/>
      <dgm:spPr/>
      <dgm:t>
        <a:bodyPr/>
        <a:lstStyle/>
        <a:p>
          <a:endParaRPr lang="it-IT"/>
        </a:p>
      </dgm:t>
    </dgm:pt>
    <dgm:pt modelId="{61E1AC4B-2ED2-4B1D-B9DC-8628F2E15215}">
      <dgm:prSet phldrT="[Testo]" custT="1"/>
      <dgm:spPr>
        <a:solidFill>
          <a:schemeClr val="accent2">
            <a:lumMod val="75000"/>
            <a:alpha val="90000"/>
          </a:schemeClr>
        </a:solidFill>
        <a:ln>
          <a:noFill/>
        </a:ln>
      </dgm:spPr>
      <dgm:t>
        <a:bodyPr/>
        <a:lstStyle/>
        <a:p>
          <a:r>
            <a:rPr lang="it-IT" sz="2400" dirty="0">
              <a:latin typeface="Constantia" panose="02030602050306030303" pitchFamily="18" charset="0"/>
            </a:rPr>
            <a:t>Rischio elevato</a:t>
          </a:r>
        </a:p>
        <a:p>
          <a:r>
            <a:rPr lang="it-IT" sz="1400" dirty="0">
              <a:latin typeface="Constantia" panose="02030602050306030303" pitchFamily="18" charset="0"/>
            </a:rPr>
            <a:t>(soggetti a regole ed obblighi rigidi)</a:t>
          </a:r>
        </a:p>
      </dgm:t>
    </dgm:pt>
    <dgm:pt modelId="{7DA3349A-2079-4129-A5FA-F789C9567394}" type="parTrans" cxnId="{7271A816-4BCF-4BB5-86EC-BA16C745A52B}">
      <dgm:prSet/>
      <dgm:spPr/>
      <dgm:t>
        <a:bodyPr/>
        <a:lstStyle/>
        <a:p>
          <a:endParaRPr lang="it-IT"/>
        </a:p>
      </dgm:t>
    </dgm:pt>
    <dgm:pt modelId="{AC0243BE-43EF-4D54-8478-8AC8563879D8}" type="sibTrans" cxnId="{7271A816-4BCF-4BB5-86EC-BA16C745A52B}">
      <dgm:prSet/>
      <dgm:spPr/>
      <dgm:t>
        <a:bodyPr/>
        <a:lstStyle/>
        <a:p>
          <a:endParaRPr lang="it-IT"/>
        </a:p>
      </dgm:t>
    </dgm:pt>
    <dgm:pt modelId="{5C14E42D-19D0-4249-9D71-6EA023AABE11}">
      <dgm:prSet custT="1"/>
      <dgm:spPr>
        <a:solidFill>
          <a:schemeClr val="accent6">
            <a:lumMod val="75000"/>
            <a:alpha val="90000"/>
          </a:schemeClr>
        </a:solidFill>
        <a:ln>
          <a:noFill/>
        </a:ln>
      </dgm:spPr>
      <dgm:t>
        <a:bodyPr/>
        <a:lstStyle/>
        <a:p>
          <a:r>
            <a:rPr lang="it-IT" sz="2400" b="0" i="0" u="none" strike="noStrike" baseline="0" dirty="0">
              <a:ln w="0"/>
              <a:solidFill>
                <a:schemeClr val="tx1"/>
              </a:solidFill>
              <a:effectLst/>
              <a:latin typeface="Constantia" panose="02030602050306030303" pitchFamily="18" charset="0"/>
            </a:rPr>
            <a:t>Rischio basso o minimo</a:t>
          </a:r>
        </a:p>
        <a:p>
          <a:r>
            <a:rPr lang="it-IT" sz="1200" b="0" i="0" u="none" strike="noStrike" baseline="0" dirty="0">
              <a:ln w="0"/>
              <a:solidFill>
                <a:schemeClr val="tx1"/>
              </a:solidFill>
              <a:effectLst/>
              <a:latin typeface="Constantia" panose="02030602050306030303" pitchFamily="18" charset="0"/>
            </a:rPr>
            <a:t>(Sistemi IA permessi senza restrizioni)</a:t>
          </a:r>
        </a:p>
      </dgm:t>
    </dgm:pt>
    <dgm:pt modelId="{57AC480B-CB32-4775-A708-9314F92F7EBD}" type="parTrans" cxnId="{B7ABF5F1-E657-4E07-BA7D-2D94AB0A2E22}">
      <dgm:prSet/>
      <dgm:spPr/>
      <dgm:t>
        <a:bodyPr/>
        <a:lstStyle/>
        <a:p>
          <a:endParaRPr lang="it-IT"/>
        </a:p>
      </dgm:t>
    </dgm:pt>
    <dgm:pt modelId="{5110099B-C35E-4540-BD8C-514612131D7D}" type="sibTrans" cxnId="{B7ABF5F1-E657-4E07-BA7D-2D94AB0A2E22}">
      <dgm:prSet/>
      <dgm:spPr/>
      <dgm:t>
        <a:bodyPr/>
        <a:lstStyle/>
        <a:p>
          <a:endParaRPr lang="it-IT"/>
        </a:p>
      </dgm:t>
    </dgm:pt>
    <dgm:pt modelId="{909D4B40-BF19-4803-B6FE-B71CDAA93678}">
      <dgm:prSet phldrT="[Testo]" custT="1"/>
      <dgm:spPr>
        <a:solidFill>
          <a:schemeClr val="accent1">
            <a:lumMod val="40000"/>
            <a:lumOff val="60000"/>
            <a:alpha val="90000"/>
          </a:schemeClr>
        </a:solidFill>
        <a:ln>
          <a:noFill/>
        </a:ln>
      </dgm:spPr>
      <dgm:t>
        <a:bodyPr/>
        <a:lstStyle/>
        <a:p>
          <a:r>
            <a:rPr lang="it-IT" sz="2400" dirty="0">
              <a:latin typeface="Constantia" panose="02030602050306030303" pitchFamily="18" charset="0"/>
            </a:rPr>
            <a:t>Rischio non elevato</a:t>
          </a:r>
        </a:p>
        <a:p>
          <a:r>
            <a:rPr lang="it-IT" sz="1200" dirty="0">
              <a:latin typeface="Constantia" panose="02030602050306030303" pitchFamily="18" charset="0"/>
            </a:rPr>
            <a:t>(Requisiti di trasparenza)</a:t>
          </a:r>
        </a:p>
      </dgm:t>
    </dgm:pt>
    <dgm:pt modelId="{BA9F6E15-D54B-4C8A-8D32-D07232A87F3F}" type="parTrans" cxnId="{35D5C592-B154-4A1D-90F9-9DC57DF5840A}">
      <dgm:prSet/>
      <dgm:spPr/>
      <dgm:t>
        <a:bodyPr/>
        <a:lstStyle/>
        <a:p>
          <a:endParaRPr lang="it-IT"/>
        </a:p>
      </dgm:t>
    </dgm:pt>
    <dgm:pt modelId="{A19730AD-B8CE-4727-90D6-0AEBE3B56328}" type="sibTrans" cxnId="{35D5C592-B154-4A1D-90F9-9DC57DF5840A}">
      <dgm:prSet/>
      <dgm:spPr/>
      <dgm:t>
        <a:bodyPr/>
        <a:lstStyle/>
        <a:p>
          <a:endParaRPr lang="it-IT"/>
        </a:p>
      </dgm:t>
    </dgm:pt>
    <dgm:pt modelId="{1C92AD8D-2FC0-4772-ABF9-E5B6CD779519}" type="pres">
      <dgm:prSet presAssocID="{34751583-FCCE-44BD-963C-A61C91600E2B}" presName="compositeShape" presStyleCnt="0">
        <dgm:presLayoutVars>
          <dgm:dir/>
          <dgm:resizeHandles/>
        </dgm:presLayoutVars>
      </dgm:prSet>
      <dgm:spPr/>
    </dgm:pt>
    <dgm:pt modelId="{969A0765-8FCE-4982-896C-6D4CBE795B44}" type="pres">
      <dgm:prSet presAssocID="{34751583-FCCE-44BD-963C-A61C91600E2B}" presName="pyramid" presStyleLbl="node1" presStyleIdx="0" presStyleCnt="1"/>
      <dgm:spPr>
        <a:solidFill>
          <a:schemeClr val="tx1">
            <a:lumMod val="85000"/>
            <a:lumOff val="15000"/>
            <a:alpha val="87000"/>
          </a:schemeClr>
        </a:solidFill>
        <a:ln>
          <a:noFill/>
        </a:ln>
      </dgm:spPr>
    </dgm:pt>
    <dgm:pt modelId="{EB09CF60-2315-4C98-81FE-E10AAFAB5334}" type="pres">
      <dgm:prSet presAssocID="{34751583-FCCE-44BD-963C-A61C91600E2B}" presName="theList" presStyleCnt="0"/>
      <dgm:spPr/>
    </dgm:pt>
    <dgm:pt modelId="{3C4DC913-33E1-4E6B-8A80-705F7B32BE71}" type="pres">
      <dgm:prSet presAssocID="{11F923C0-1DE7-4D47-9C0A-CBD0FE970FC4}" presName="aNode" presStyleLbl="fgAcc1" presStyleIdx="0" presStyleCnt="4" custScaleX="101121" custScaleY="122476">
        <dgm:presLayoutVars>
          <dgm:bulletEnabled val="1"/>
        </dgm:presLayoutVars>
      </dgm:prSet>
      <dgm:spPr/>
    </dgm:pt>
    <dgm:pt modelId="{304EC13B-C62F-4D3A-87B4-858DEA581100}" type="pres">
      <dgm:prSet presAssocID="{11F923C0-1DE7-4D47-9C0A-CBD0FE970FC4}" presName="aSpace" presStyleCnt="0"/>
      <dgm:spPr/>
    </dgm:pt>
    <dgm:pt modelId="{3B4B75AF-E30B-4A4A-858B-67762488798E}" type="pres">
      <dgm:prSet presAssocID="{61E1AC4B-2ED2-4B1D-B9DC-8628F2E15215}" presName="aNode" presStyleLbl="fgAcc1" presStyleIdx="1" presStyleCnt="4" custScaleX="101935" custScaleY="114686">
        <dgm:presLayoutVars>
          <dgm:bulletEnabled val="1"/>
        </dgm:presLayoutVars>
      </dgm:prSet>
      <dgm:spPr/>
    </dgm:pt>
    <dgm:pt modelId="{20517508-6CA8-4E1D-BC87-287CF02E97AC}" type="pres">
      <dgm:prSet presAssocID="{61E1AC4B-2ED2-4B1D-B9DC-8628F2E15215}" presName="aSpace" presStyleCnt="0"/>
      <dgm:spPr/>
    </dgm:pt>
    <dgm:pt modelId="{7012C345-2EB8-4642-906C-EA67C8032751}" type="pres">
      <dgm:prSet presAssocID="{909D4B40-BF19-4803-B6FE-B71CDAA93678}" presName="aNode" presStyleLbl="fgAcc1" presStyleIdx="2" presStyleCnt="4" custScaleY="110626">
        <dgm:presLayoutVars>
          <dgm:bulletEnabled val="1"/>
        </dgm:presLayoutVars>
      </dgm:prSet>
      <dgm:spPr/>
    </dgm:pt>
    <dgm:pt modelId="{50726D21-B8DE-4055-88A4-6812B121F593}" type="pres">
      <dgm:prSet presAssocID="{909D4B40-BF19-4803-B6FE-B71CDAA93678}" presName="aSpace" presStyleCnt="0"/>
      <dgm:spPr/>
    </dgm:pt>
    <dgm:pt modelId="{A80AD4AB-C03F-4305-8835-D59D84137186}" type="pres">
      <dgm:prSet presAssocID="{5C14E42D-19D0-4249-9D71-6EA023AABE11}" presName="aNode" presStyleLbl="fgAcc1" presStyleIdx="3" presStyleCnt="4" custScaleX="103460" custScaleY="137109">
        <dgm:presLayoutVars>
          <dgm:bulletEnabled val="1"/>
        </dgm:presLayoutVars>
      </dgm:prSet>
      <dgm:spPr/>
    </dgm:pt>
    <dgm:pt modelId="{1546C257-33AA-4D0D-984F-56557CF51F5D}" type="pres">
      <dgm:prSet presAssocID="{5C14E42D-19D0-4249-9D71-6EA023AABE11}" presName="aSpace" presStyleCnt="0"/>
      <dgm:spPr/>
    </dgm:pt>
  </dgm:ptLst>
  <dgm:cxnLst>
    <dgm:cxn modelId="{7271A816-4BCF-4BB5-86EC-BA16C745A52B}" srcId="{34751583-FCCE-44BD-963C-A61C91600E2B}" destId="{61E1AC4B-2ED2-4B1D-B9DC-8628F2E15215}" srcOrd="1" destOrd="0" parTransId="{7DA3349A-2079-4129-A5FA-F789C9567394}" sibTransId="{AC0243BE-43EF-4D54-8478-8AC8563879D8}"/>
    <dgm:cxn modelId="{D8F59626-BB38-43E2-A9AD-F09261047F5C}" type="presOf" srcId="{34751583-FCCE-44BD-963C-A61C91600E2B}" destId="{1C92AD8D-2FC0-4772-ABF9-E5B6CD779519}" srcOrd="0" destOrd="0" presId="urn:microsoft.com/office/officeart/2005/8/layout/pyramid2"/>
    <dgm:cxn modelId="{8B9B7437-BB8A-4768-BF8E-1973CC228A02}" srcId="{34751583-FCCE-44BD-963C-A61C91600E2B}" destId="{11F923C0-1DE7-4D47-9C0A-CBD0FE970FC4}" srcOrd="0" destOrd="0" parTransId="{90DE31AA-2C13-4EE7-B282-FE537831E98E}" sibTransId="{1CBE52FB-2D36-403F-B466-7CA66B7B1CB0}"/>
    <dgm:cxn modelId="{2A7BF35F-7DA7-4588-BA18-BE21572DF5E0}" type="presOf" srcId="{5C14E42D-19D0-4249-9D71-6EA023AABE11}" destId="{A80AD4AB-C03F-4305-8835-D59D84137186}" srcOrd="0" destOrd="0" presId="urn:microsoft.com/office/officeart/2005/8/layout/pyramid2"/>
    <dgm:cxn modelId="{DDD7DA41-F703-466E-BDCD-E70D73184E86}" type="presOf" srcId="{61E1AC4B-2ED2-4B1D-B9DC-8628F2E15215}" destId="{3B4B75AF-E30B-4A4A-858B-67762488798E}" srcOrd="0" destOrd="0" presId="urn:microsoft.com/office/officeart/2005/8/layout/pyramid2"/>
    <dgm:cxn modelId="{A2744C47-6F7F-45CC-84F7-B59099C68101}" type="presOf" srcId="{909D4B40-BF19-4803-B6FE-B71CDAA93678}" destId="{7012C345-2EB8-4642-906C-EA67C8032751}" srcOrd="0" destOrd="0" presId="urn:microsoft.com/office/officeart/2005/8/layout/pyramid2"/>
    <dgm:cxn modelId="{761AD48A-00C3-43F5-9E72-7282D44A79EE}" type="presOf" srcId="{11F923C0-1DE7-4D47-9C0A-CBD0FE970FC4}" destId="{3C4DC913-33E1-4E6B-8A80-705F7B32BE71}" srcOrd="0" destOrd="0" presId="urn:microsoft.com/office/officeart/2005/8/layout/pyramid2"/>
    <dgm:cxn modelId="{35D5C592-B154-4A1D-90F9-9DC57DF5840A}" srcId="{34751583-FCCE-44BD-963C-A61C91600E2B}" destId="{909D4B40-BF19-4803-B6FE-B71CDAA93678}" srcOrd="2" destOrd="0" parTransId="{BA9F6E15-D54B-4C8A-8D32-D07232A87F3F}" sibTransId="{A19730AD-B8CE-4727-90D6-0AEBE3B56328}"/>
    <dgm:cxn modelId="{B7ABF5F1-E657-4E07-BA7D-2D94AB0A2E22}" srcId="{34751583-FCCE-44BD-963C-A61C91600E2B}" destId="{5C14E42D-19D0-4249-9D71-6EA023AABE11}" srcOrd="3" destOrd="0" parTransId="{57AC480B-CB32-4775-A708-9314F92F7EBD}" sibTransId="{5110099B-C35E-4540-BD8C-514612131D7D}"/>
    <dgm:cxn modelId="{746A51FC-B7BA-4678-A271-5031AA4F3B3D}" type="presParOf" srcId="{1C92AD8D-2FC0-4772-ABF9-E5B6CD779519}" destId="{969A0765-8FCE-4982-896C-6D4CBE795B44}" srcOrd="0" destOrd="0" presId="urn:microsoft.com/office/officeart/2005/8/layout/pyramid2"/>
    <dgm:cxn modelId="{F950C3BE-AB5E-4E5E-B53F-B2F94BB79D47}" type="presParOf" srcId="{1C92AD8D-2FC0-4772-ABF9-E5B6CD779519}" destId="{EB09CF60-2315-4C98-81FE-E10AAFAB5334}" srcOrd="1" destOrd="0" presId="urn:microsoft.com/office/officeart/2005/8/layout/pyramid2"/>
    <dgm:cxn modelId="{D9684382-566A-41D6-869A-E2442BE6876D}" type="presParOf" srcId="{EB09CF60-2315-4C98-81FE-E10AAFAB5334}" destId="{3C4DC913-33E1-4E6B-8A80-705F7B32BE71}" srcOrd="0" destOrd="0" presId="urn:microsoft.com/office/officeart/2005/8/layout/pyramid2"/>
    <dgm:cxn modelId="{432EE5FC-592D-4FFD-8347-BAA616840BF3}" type="presParOf" srcId="{EB09CF60-2315-4C98-81FE-E10AAFAB5334}" destId="{304EC13B-C62F-4D3A-87B4-858DEA581100}" srcOrd="1" destOrd="0" presId="urn:microsoft.com/office/officeart/2005/8/layout/pyramid2"/>
    <dgm:cxn modelId="{4AB18AF8-B812-441A-97F7-AA411A668684}" type="presParOf" srcId="{EB09CF60-2315-4C98-81FE-E10AAFAB5334}" destId="{3B4B75AF-E30B-4A4A-858B-67762488798E}" srcOrd="2" destOrd="0" presId="urn:microsoft.com/office/officeart/2005/8/layout/pyramid2"/>
    <dgm:cxn modelId="{10C7D488-7EF7-4F91-A65F-92BE9D4C640A}" type="presParOf" srcId="{EB09CF60-2315-4C98-81FE-E10AAFAB5334}" destId="{20517508-6CA8-4E1D-BC87-287CF02E97AC}" srcOrd="3" destOrd="0" presId="urn:microsoft.com/office/officeart/2005/8/layout/pyramid2"/>
    <dgm:cxn modelId="{804B939C-1C55-4C6B-8658-23A089E4B8C7}" type="presParOf" srcId="{EB09CF60-2315-4C98-81FE-E10AAFAB5334}" destId="{7012C345-2EB8-4642-906C-EA67C8032751}" srcOrd="4" destOrd="0" presId="urn:microsoft.com/office/officeart/2005/8/layout/pyramid2"/>
    <dgm:cxn modelId="{6816E32F-9BD0-41C2-8B12-A49A968DA8B6}" type="presParOf" srcId="{EB09CF60-2315-4C98-81FE-E10AAFAB5334}" destId="{50726D21-B8DE-4055-88A4-6812B121F593}" srcOrd="5" destOrd="0" presId="urn:microsoft.com/office/officeart/2005/8/layout/pyramid2"/>
    <dgm:cxn modelId="{2FC8DBDB-1E38-4C1C-B432-19CCF14EBA26}" type="presParOf" srcId="{EB09CF60-2315-4C98-81FE-E10AAFAB5334}" destId="{A80AD4AB-C03F-4305-8835-D59D84137186}" srcOrd="6" destOrd="0" presId="urn:microsoft.com/office/officeart/2005/8/layout/pyramid2"/>
    <dgm:cxn modelId="{2DDCB8F2-06CD-4A8F-B6F6-E474CBE99612}" type="presParOf" srcId="{EB09CF60-2315-4C98-81FE-E10AAFAB5334}" destId="{1546C257-33AA-4D0D-984F-56557CF51F5D}" srcOrd="7" destOrd="0" presId="urn:microsoft.com/office/officeart/2005/8/layout/pyramid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8E87899-C839-43FC-ACAB-C33E14537FDC}" type="doc">
      <dgm:prSet loTypeId="urn:microsoft.com/office/officeart/2005/8/layout/venn3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it-IT"/>
        </a:p>
      </dgm:t>
    </dgm:pt>
    <dgm:pt modelId="{51A4566C-E9C4-4DAB-8009-F90DC4454DDC}">
      <dgm:prSet phldrT="[Testo]" custT="1"/>
      <dgm:spPr>
        <a:solidFill>
          <a:srgbClr val="545656">
            <a:alpha val="65000"/>
          </a:srgbClr>
        </a:solidFill>
      </dgm:spPr>
      <dgm:t>
        <a:bodyPr/>
        <a:lstStyle/>
        <a:p>
          <a:r>
            <a:rPr lang="it-IT" sz="1600" b="1" dirty="0">
              <a:solidFill>
                <a:schemeClr val="bg1"/>
              </a:solidFill>
              <a:latin typeface="Constantia" panose="02030602050306030303" pitchFamily="18" charset="0"/>
            </a:rPr>
            <a:t>FINO A 30 M o 6% DEL FATTURATO ANNUO GLOBALE</a:t>
          </a:r>
        </a:p>
        <a:p>
          <a:endParaRPr lang="it-IT" sz="1600" b="1" dirty="0">
            <a:solidFill>
              <a:schemeClr val="bg1"/>
            </a:solidFill>
            <a:latin typeface="Constantia" panose="02030602050306030303" pitchFamily="18" charset="0"/>
          </a:endParaRPr>
        </a:p>
        <a:p>
          <a:r>
            <a:rPr lang="it-IT" sz="1600" b="1" dirty="0">
              <a:solidFill>
                <a:schemeClr val="bg1"/>
              </a:solidFill>
              <a:latin typeface="Constantia" panose="02030602050306030303" pitchFamily="18" charset="0"/>
            </a:rPr>
            <a:t>PER VIOLAZIONI GRAVI (PRATICHE ILLECITE EX ART. 5, NON CONFORMITA’ ART. 10)</a:t>
          </a:r>
        </a:p>
      </dgm:t>
    </dgm:pt>
    <dgm:pt modelId="{BCD47DF9-C827-4506-BC64-8A82F09AC99B}" type="parTrans" cxnId="{5627A652-D67F-42C9-902B-A26290AB3F73}">
      <dgm:prSet/>
      <dgm:spPr/>
      <dgm:t>
        <a:bodyPr/>
        <a:lstStyle/>
        <a:p>
          <a:endParaRPr lang="it-IT"/>
        </a:p>
      </dgm:t>
    </dgm:pt>
    <dgm:pt modelId="{D431004B-E3E8-467C-911B-68E28D5A437E}" type="sibTrans" cxnId="{5627A652-D67F-42C9-902B-A26290AB3F73}">
      <dgm:prSet/>
      <dgm:spPr/>
      <dgm:t>
        <a:bodyPr/>
        <a:lstStyle/>
        <a:p>
          <a:endParaRPr lang="it-IT"/>
        </a:p>
      </dgm:t>
    </dgm:pt>
    <dgm:pt modelId="{9BDD3CCE-98DE-4AB1-97C8-C10759A2C067}">
      <dgm:prSet phldrT="[Testo]" custT="1"/>
      <dgm:spPr>
        <a:solidFill>
          <a:srgbClr val="545656">
            <a:alpha val="65000"/>
          </a:srgbClr>
        </a:solidFill>
      </dgm:spPr>
      <dgm:t>
        <a:bodyPr/>
        <a:lstStyle/>
        <a:p>
          <a:r>
            <a:rPr lang="it-IT" sz="1600" b="1" dirty="0">
              <a:solidFill>
                <a:schemeClr val="bg1"/>
              </a:solidFill>
              <a:latin typeface="Constantia" panose="02030602050306030303" pitchFamily="18" charset="0"/>
            </a:rPr>
            <a:t>FINO A 20 M o 4% DEL FATTURATO ANNUO GLOBALE</a:t>
          </a:r>
        </a:p>
        <a:p>
          <a:endParaRPr lang="it-IT" sz="1600" b="1" dirty="0">
            <a:solidFill>
              <a:schemeClr val="bg1"/>
            </a:solidFill>
            <a:latin typeface="Constantia" panose="02030602050306030303" pitchFamily="18" charset="0"/>
          </a:endParaRPr>
        </a:p>
        <a:p>
          <a:r>
            <a:rPr lang="it-IT" sz="1600" b="1" dirty="0">
              <a:solidFill>
                <a:schemeClr val="bg1"/>
              </a:solidFill>
              <a:latin typeface="Constantia" panose="02030602050306030303" pitchFamily="18" charset="0"/>
            </a:rPr>
            <a:t>PER LE ALTRE TIPOLOGIE DI NON CONFORMITA’</a:t>
          </a:r>
        </a:p>
      </dgm:t>
    </dgm:pt>
    <dgm:pt modelId="{6EDEF95F-2551-459E-AD40-5F0F95281EA1}" type="parTrans" cxnId="{F17020A8-3F63-4659-B7D9-67B77C5AAC52}">
      <dgm:prSet/>
      <dgm:spPr/>
      <dgm:t>
        <a:bodyPr/>
        <a:lstStyle/>
        <a:p>
          <a:endParaRPr lang="it-IT"/>
        </a:p>
      </dgm:t>
    </dgm:pt>
    <dgm:pt modelId="{8934A708-9149-4B9A-AAAA-334274AE5685}" type="sibTrans" cxnId="{F17020A8-3F63-4659-B7D9-67B77C5AAC52}">
      <dgm:prSet/>
      <dgm:spPr/>
      <dgm:t>
        <a:bodyPr/>
        <a:lstStyle/>
        <a:p>
          <a:endParaRPr lang="it-IT"/>
        </a:p>
      </dgm:t>
    </dgm:pt>
    <dgm:pt modelId="{D1F2EB3D-4FE0-4F18-A174-42C0B87B2C35}">
      <dgm:prSet phldrT="[Testo]" custT="1"/>
      <dgm:spPr>
        <a:solidFill>
          <a:srgbClr val="545656">
            <a:alpha val="65000"/>
          </a:srgbClr>
        </a:solidFill>
      </dgm:spPr>
      <dgm:t>
        <a:bodyPr/>
        <a:lstStyle/>
        <a:p>
          <a:pPr algn="ctr"/>
          <a:r>
            <a:rPr lang="it-IT" sz="1600" b="1" dirty="0">
              <a:solidFill>
                <a:schemeClr val="bg1"/>
              </a:solidFill>
              <a:latin typeface="Constantia" panose="02030602050306030303" pitchFamily="18" charset="0"/>
            </a:rPr>
            <a:t>FINO A 10 M o 2% DEL FATTURATO ANNUO GLOBALE</a:t>
          </a:r>
        </a:p>
        <a:p>
          <a:pPr algn="ctr"/>
          <a:endParaRPr lang="it-IT" sz="1600" b="1" dirty="0">
            <a:solidFill>
              <a:schemeClr val="bg1"/>
            </a:solidFill>
            <a:latin typeface="Constantia" panose="02030602050306030303" pitchFamily="18" charset="0"/>
          </a:endParaRPr>
        </a:p>
        <a:p>
          <a:pPr algn="ctr"/>
          <a:r>
            <a:rPr lang="it-IT" sz="1600" b="1" i="0" dirty="0">
              <a:solidFill>
                <a:schemeClr val="bg1"/>
              </a:solidFill>
              <a:latin typeface="Constantia" panose="02030602050306030303" pitchFamily="18" charset="0"/>
            </a:rPr>
            <a:t>FORNITURA DI INFORMAZIONI INESATTE AGLI ORGANISMI NOTIFICATI E ALLE AUTORITÀ NAZIONALI COMPETENTI</a:t>
          </a:r>
          <a:endParaRPr lang="it-IT" sz="1600" b="1" dirty="0">
            <a:solidFill>
              <a:schemeClr val="bg1"/>
            </a:solidFill>
            <a:latin typeface="Constantia" panose="02030602050306030303" pitchFamily="18" charset="0"/>
          </a:endParaRPr>
        </a:p>
      </dgm:t>
    </dgm:pt>
    <dgm:pt modelId="{D14232B8-8207-4A16-B0A4-2B42D9083442}" type="parTrans" cxnId="{3AE033B7-322B-4228-B036-6B5A7B3F9432}">
      <dgm:prSet/>
      <dgm:spPr/>
      <dgm:t>
        <a:bodyPr/>
        <a:lstStyle/>
        <a:p>
          <a:endParaRPr lang="it-IT"/>
        </a:p>
      </dgm:t>
    </dgm:pt>
    <dgm:pt modelId="{51C239EE-D20D-411D-B9F6-62DFF84F8DA5}" type="sibTrans" cxnId="{3AE033B7-322B-4228-B036-6B5A7B3F9432}">
      <dgm:prSet/>
      <dgm:spPr/>
      <dgm:t>
        <a:bodyPr/>
        <a:lstStyle/>
        <a:p>
          <a:endParaRPr lang="it-IT"/>
        </a:p>
      </dgm:t>
    </dgm:pt>
    <dgm:pt modelId="{6D1338DF-880F-4090-9F4F-EB72E9B91C32}" type="pres">
      <dgm:prSet presAssocID="{58E87899-C839-43FC-ACAB-C33E14537FDC}" presName="Name0" presStyleCnt="0">
        <dgm:presLayoutVars>
          <dgm:dir/>
          <dgm:resizeHandles val="exact"/>
        </dgm:presLayoutVars>
      </dgm:prSet>
      <dgm:spPr/>
    </dgm:pt>
    <dgm:pt modelId="{1689B349-694C-4A4B-9D8B-6B7EBBBB3B4A}" type="pres">
      <dgm:prSet presAssocID="{51A4566C-E9C4-4DAB-8009-F90DC4454DDC}" presName="Name5" presStyleLbl="vennNode1" presStyleIdx="0" presStyleCnt="3" custLinFactNeighborX="-87769" custLinFactNeighborY="-653">
        <dgm:presLayoutVars>
          <dgm:bulletEnabled val="1"/>
        </dgm:presLayoutVars>
      </dgm:prSet>
      <dgm:spPr/>
    </dgm:pt>
    <dgm:pt modelId="{43518B14-6552-467E-81AB-C1E316783916}" type="pres">
      <dgm:prSet presAssocID="{D431004B-E3E8-467C-911B-68E28D5A437E}" presName="space" presStyleCnt="0"/>
      <dgm:spPr/>
    </dgm:pt>
    <dgm:pt modelId="{EF68229D-941C-4496-B282-560BD0DC0C47}" type="pres">
      <dgm:prSet presAssocID="{9BDD3CCE-98DE-4AB1-97C8-C10759A2C067}" presName="Name5" presStyleLbl="vennNode1" presStyleIdx="1" presStyleCnt="3">
        <dgm:presLayoutVars>
          <dgm:bulletEnabled val="1"/>
        </dgm:presLayoutVars>
      </dgm:prSet>
      <dgm:spPr/>
    </dgm:pt>
    <dgm:pt modelId="{7E3E5F5F-3518-4479-991D-179AF8F960F3}" type="pres">
      <dgm:prSet presAssocID="{8934A708-9149-4B9A-AAAA-334274AE5685}" presName="space" presStyleCnt="0"/>
      <dgm:spPr/>
    </dgm:pt>
    <dgm:pt modelId="{A159D58E-B87C-4BFF-94C3-120A3F4A6A8D}" type="pres">
      <dgm:prSet presAssocID="{D1F2EB3D-4FE0-4F18-A174-42C0B87B2C35}" presName="Name5" presStyleLbl="vennNode1" presStyleIdx="2" presStyleCnt="3" custLinFactNeighborX="83187" custLinFactNeighborY="176">
        <dgm:presLayoutVars>
          <dgm:bulletEnabled val="1"/>
        </dgm:presLayoutVars>
      </dgm:prSet>
      <dgm:spPr/>
    </dgm:pt>
  </dgm:ptLst>
  <dgm:cxnLst>
    <dgm:cxn modelId="{76A85362-0F23-4BB0-A909-C52659D23FF9}" type="presOf" srcId="{58E87899-C839-43FC-ACAB-C33E14537FDC}" destId="{6D1338DF-880F-4090-9F4F-EB72E9B91C32}" srcOrd="0" destOrd="0" presId="urn:microsoft.com/office/officeart/2005/8/layout/venn3"/>
    <dgm:cxn modelId="{F6BF3468-DCF4-41FB-BB9F-90ED7CBB28FA}" type="presOf" srcId="{51A4566C-E9C4-4DAB-8009-F90DC4454DDC}" destId="{1689B349-694C-4A4B-9D8B-6B7EBBBB3B4A}" srcOrd="0" destOrd="0" presId="urn:microsoft.com/office/officeart/2005/8/layout/venn3"/>
    <dgm:cxn modelId="{5627A652-D67F-42C9-902B-A26290AB3F73}" srcId="{58E87899-C839-43FC-ACAB-C33E14537FDC}" destId="{51A4566C-E9C4-4DAB-8009-F90DC4454DDC}" srcOrd="0" destOrd="0" parTransId="{BCD47DF9-C827-4506-BC64-8A82F09AC99B}" sibTransId="{D431004B-E3E8-467C-911B-68E28D5A437E}"/>
    <dgm:cxn modelId="{F17020A8-3F63-4659-B7D9-67B77C5AAC52}" srcId="{58E87899-C839-43FC-ACAB-C33E14537FDC}" destId="{9BDD3CCE-98DE-4AB1-97C8-C10759A2C067}" srcOrd="1" destOrd="0" parTransId="{6EDEF95F-2551-459E-AD40-5F0F95281EA1}" sibTransId="{8934A708-9149-4B9A-AAAA-334274AE5685}"/>
    <dgm:cxn modelId="{3AE033B7-322B-4228-B036-6B5A7B3F9432}" srcId="{58E87899-C839-43FC-ACAB-C33E14537FDC}" destId="{D1F2EB3D-4FE0-4F18-A174-42C0B87B2C35}" srcOrd="2" destOrd="0" parTransId="{D14232B8-8207-4A16-B0A4-2B42D9083442}" sibTransId="{51C239EE-D20D-411D-B9F6-62DFF84F8DA5}"/>
    <dgm:cxn modelId="{7209C5E7-2ACF-449B-9F16-4B8C71693B83}" type="presOf" srcId="{9BDD3CCE-98DE-4AB1-97C8-C10759A2C067}" destId="{EF68229D-941C-4496-B282-560BD0DC0C47}" srcOrd="0" destOrd="0" presId="urn:microsoft.com/office/officeart/2005/8/layout/venn3"/>
    <dgm:cxn modelId="{494E14F4-750D-41BA-99D6-ADED82F55015}" type="presOf" srcId="{D1F2EB3D-4FE0-4F18-A174-42C0B87B2C35}" destId="{A159D58E-B87C-4BFF-94C3-120A3F4A6A8D}" srcOrd="0" destOrd="0" presId="urn:microsoft.com/office/officeart/2005/8/layout/venn3"/>
    <dgm:cxn modelId="{F50D9541-2BDC-4553-B30A-964C1277EECC}" type="presParOf" srcId="{6D1338DF-880F-4090-9F4F-EB72E9B91C32}" destId="{1689B349-694C-4A4B-9D8B-6B7EBBBB3B4A}" srcOrd="0" destOrd="0" presId="urn:microsoft.com/office/officeart/2005/8/layout/venn3"/>
    <dgm:cxn modelId="{42A1A5AA-5001-4DF7-8C03-CE69E4A995E2}" type="presParOf" srcId="{6D1338DF-880F-4090-9F4F-EB72E9B91C32}" destId="{43518B14-6552-467E-81AB-C1E316783916}" srcOrd="1" destOrd="0" presId="urn:microsoft.com/office/officeart/2005/8/layout/venn3"/>
    <dgm:cxn modelId="{980936C2-5114-45E3-8FE4-2C8B97CCE7C4}" type="presParOf" srcId="{6D1338DF-880F-4090-9F4F-EB72E9B91C32}" destId="{EF68229D-941C-4496-B282-560BD0DC0C47}" srcOrd="2" destOrd="0" presId="urn:microsoft.com/office/officeart/2005/8/layout/venn3"/>
    <dgm:cxn modelId="{91A500E7-743F-4C9A-9A14-16F4A274B1DC}" type="presParOf" srcId="{6D1338DF-880F-4090-9F4F-EB72E9B91C32}" destId="{7E3E5F5F-3518-4479-991D-179AF8F960F3}" srcOrd="3" destOrd="0" presId="urn:microsoft.com/office/officeart/2005/8/layout/venn3"/>
    <dgm:cxn modelId="{D162A8B8-3F5E-4C92-A504-FCA7E7B8A315}" type="presParOf" srcId="{6D1338DF-880F-4090-9F4F-EB72E9B91C32}" destId="{A159D58E-B87C-4BFF-94C3-120A3F4A6A8D}" srcOrd="4" destOrd="0" presId="urn:microsoft.com/office/officeart/2005/8/layout/venn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E570D39-3999-425F-B39E-ABCC58B43288}">
      <dsp:nvSpPr>
        <dsp:cNvPr id="0" name=""/>
        <dsp:cNvSpPr/>
      </dsp:nvSpPr>
      <dsp:spPr>
        <a:xfrm>
          <a:off x="3269004" y="2003365"/>
          <a:ext cx="7196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19691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>
            <a:highlight>
              <a:srgbClr val="800000"/>
            </a:highlight>
            <a:latin typeface="Constantia" panose="02030602050306030303" pitchFamily="18" charset="0"/>
          </a:endParaRPr>
        </a:p>
      </dsp:txBody>
      <dsp:txXfrm>
        <a:off x="3610092" y="2045334"/>
        <a:ext cx="37514" cy="7502"/>
      </dsp:txXfrm>
    </dsp:sp>
    <dsp:sp modelId="{70949A3C-4F05-45C8-B3AD-1C0A7D0746BA}">
      <dsp:nvSpPr>
        <dsp:cNvPr id="0" name=""/>
        <dsp:cNvSpPr/>
      </dsp:nvSpPr>
      <dsp:spPr>
        <a:xfrm>
          <a:off x="8665" y="1070444"/>
          <a:ext cx="3262138" cy="19572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Constantia" panose="02030602050306030303" pitchFamily="18" charset="0"/>
            </a:rPr>
            <a:t>21 APRILE 2021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Constantia" panose="02030602050306030303" pitchFamily="18" charset="0"/>
            </a:rPr>
            <a:t>PROPOSTA DI REGOLAMENTO DELL’UE AVANZATA DALLA COMMISSIONE EUROPEA </a:t>
          </a:r>
        </a:p>
      </dsp:txBody>
      <dsp:txXfrm>
        <a:off x="8665" y="1070444"/>
        <a:ext cx="3262138" cy="1957282"/>
      </dsp:txXfrm>
    </dsp:sp>
    <dsp:sp modelId="{F5273019-6D50-4EF7-8570-E37F63D6DB29}">
      <dsp:nvSpPr>
        <dsp:cNvPr id="0" name=""/>
        <dsp:cNvSpPr/>
      </dsp:nvSpPr>
      <dsp:spPr>
        <a:xfrm>
          <a:off x="7281434" y="2003365"/>
          <a:ext cx="7196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19691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>
            <a:latin typeface="Constantia" panose="02030602050306030303" pitchFamily="18" charset="0"/>
          </a:endParaRPr>
        </a:p>
      </dsp:txBody>
      <dsp:txXfrm>
        <a:off x="7622522" y="2045334"/>
        <a:ext cx="37514" cy="7502"/>
      </dsp:txXfrm>
    </dsp:sp>
    <dsp:sp modelId="{A0900D67-087E-44A0-97FF-C36A4B77CE23}">
      <dsp:nvSpPr>
        <dsp:cNvPr id="0" name=""/>
        <dsp:cNvSpPr/>
      </dsp:nvSpPr>
      <dsp:spPr>
        <a:xfrm>
          <a:off x="4021095" y="1070444"/>
          <a:ext cx="3262138" cy="19572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i="0" kern="1200" dirty="0">
              <a:latin typeface="Constantia" panose="02030602050306030303" pitchFamily="18" charset="0"/>
            </a:rPr>
            <a:t>14 GIUGNO 2023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i="0" kern="1200" dirty="0">
              <a:latin typeface="Constantia" panose="02030602050306030303" pitchFamily="18" charset="0"/>
            </a:rPr>
            <a:t> IL PARLAMENTO EUROPEO HA ADOTTATO LA PROPRIA POSIZIONE NEGOZIALE SUL REGOLAMENTO</a:t>
          </a:r>
          <a:endParaRPr lang="it-IT" sz="1600" b="0" kern="1200" dirty="0">
            <a:latin typeface="Constantia" panose="02030602050306030303" pitchFamily="18" charset="0"/>
          </a:endParaRPr>
        </a:p>
      </dsp:txBody>
      <dsp:txXfrm>
        <a:off x="4021095" y="1070444"/>
        <a:ext cx="3262138" cy="1957282"/>
      </dsp:txXfrm>
    </dsp:sp>
    <dsp:sp modelId="{DE45DF73-A45A-40E9-8600-0B5841509681}">
      <dsp:nvSpPr>
        <dsp:cNvPr id="0" name=""/>
        <dsp:cNvSpPr/>
      </dsp:nvSpPr>
      <dsp:spPr>
        <a:xfrm>
          <a:off x="1639735" y="3025927"/>
          <a:ext cx="8024859" cy="719691"/>
        </a:xfrm>
        <a:custGeom>
          <a:avLst/>
          <a:gdLst/>
          <a:ahLst/>
          <a:cxnLst/>
          <a:rect l="0" t="0" r="0" b="0"/>
          <a:pathLst>
            <a:path>
              <a:moveTo>
                <a:pt x="8024859" y="0"/>
              </a:moveTo>
              <a:lnTo>
                <a:pt x="8024859" y="376945"/>
              </a:lnTo>
              <a:lnTo>
                <a:pt x="0" y="376945"/>
              </a:lnTo>
              <a:lnTo>
                <a:pt x="0" y="719691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>
            <a:latin typeface="Constantia" panose="02030602050306030303" pitchFamily="18" charset="0"/>
          </a:endParaRPr>
        </a:p>
      </dsp:txBody>
      <dsp:txXfrm>
        <a:off x="5450668" y="3382021"/>
        <a:ext cx="402992" cy="7502"/>
      </dsp:txXfrm>
    </dsp:sp>
    <dsp:sp modelId="{793485F3-C690-4100-AA05-F42A521A9D36}">
      <dsp:nvSpPr>
        <dsp:cNvPr id="0" name=""/>
        <dsp:cNvSpPr/>
      </dsp:nvSpPr>
      <dsp:spPr>
        <a:xfrm>
          <a:off x="8033525" y="1070444"/>
          <a:ext cx="3262138" cy="19572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Constantia" panose="02030602050306030303" pitchFamily="18" charset="0"/>
            </a:rPr>
            <a:t>8 DICEMBRE 2023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i="0" kern="1200" dirty="0">
              <a:latin typeface="Constantia" panose="02030602050306030303" pitchFamily="18" charset="0"/>
            </a:rPr>
            <a:t>IL TRILOGO COSTITUITO DA PARLAMENTO EUROPEO, CONSIGLIO E COMMISSIONE HA RAGGIUNTO UN ACCORDO PROVVISORIO SUL TESTO DELL’AI ACT</a:t>
          </a:r>
          <a:endParaRPr lang="it-IT" sz="1600" b="0" kern="1200" dirty="0">
            <a:latin typeface="Constantia" panose="02030602050306030303" pitchFamily="18" charset="0"/>
          </a:endParaRPr>
        </a:p>
      </dsp:txBody>
      <dsp:txXfrm>
        <a:off x="8033525" y="1070444"/>
        <a:ext cx="3262138" cy="1957282"/>
      </dsp:txXfrm>
    </dsp:sp>
    <dsp:sp modelId="{163DFDC2-6811-4543-AE7D-6D87D806ECB2}">
      <dsp:nvSpPr>
        <dsp:cNvPr id="0" name=""/>
        <dsp:cNvSpPr/>
      </dsp:nvSpPr>
      <dsp:spPr>
        <a:xfrm>
          <a:off x="3269004" y="4710940"/>
          <a:ext cx="719691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719691" y="45720"/>
              </a:lnTo>
            </a:path>
          </a:pathLst>
        </a:custGeom>
        <a:noFill/>
        <a:ln w="6350" cap="flat" cmpd="sng" algn="ctr">
          <a:solidFill>
            <a:schemeClr val="bg1"/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2000" kern="1200">
            <a:latin typeface="Constantia" panose="02030602050306030303" pitchFamily="18" charset="0"/>
          </a:endParaRPr>
        </a:p>
      </dsp:txBody>
      <dsp:txXfrm>
        <a:off x="3610092" y="4752908"/>
        <a:ext cx="37514" cy="7502"/>
      </dsp:txXfrm>
    </dsp:sp>
    <dsp:sp modelId="{2775A81F-2AB4-46EA-95D2-A04AE3C3E124}">
      <dsp:nvSpPr>
        <dsp:cNvPr id="0" name=""/>
        <dsp:cNvSpPr/>
      </dsp:nvSpPr>
      <dsp:spPr>
        <a:xfrm>
          <a:off x="8665" y="3778018"/>
          <a:ext cx="3262138" cy="19572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Constantia" panose="02030602050306030303" pitchFamily="18" charset="0"/>
            </a:rPr>
            <a:t>13 MARZO 2024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kern="1200" dirty="0">
              <a:latin typeface="Constantia" panose="02030602050306030303" pitchFamily="18" charset="0"/>
            </a:rPr>
            <a:t>IL PARLAMENTO EUROPEO HA APPROVATO IL TESTO DEL REGOLAMENTO</a:t>
          </a:r>
        </a:p>
      </dsp:txBody>
      <dsp:txXfrm>
        <a:off x="8665" y="3778018"/>
        <a:ext cx="3262138" cy="1957282"/>
      </dsp:txXfrm>
    </dsp:sp>
    <dsp:sp modelId="{A2E4F47B-B4E3-4E10-83EF-79B136FABDAD}">
      <dsp:nvSpPr>
        <dsp:cNvPr id="0" name=""/>
        <dsp:cNvSpPr/>
      </dsp:nvSpPr>
      <dsp:spPr>
        <a:xfrm>
          <a:off x="4021095" y="3778018"/>
          <a:ext cx="3639567" cy="1957282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3792" tIns="113792" rIns="113792" bIns="113792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0" i="0" kern="1200" dirty="0">
              <a:latin typeface="Constantia" panose="02030602050306030303" pitchFamily="18" charset="0"/>
            </a:rPr>
            <a:t>ENTRERÀ IN VIGORE IL VENTESIMO GIORNO SUCCESSIVO ALLA PUBBLICAZIONE NELLA GAZZETTA UFFICIALE DELL'UE </a:t>
          </a:r>
          <a:endParaRPr lang="it-IT" sz="1600" kern="1200" dirty="0">
            <a:latin typeface="Constantia" panose="02030602050306030303" pitchFamily="18" charset="0"/>
          </a:endParaRPr>
        </a:p>
      </dsp:txBody>
      <dsp:txXfrm>
        <a:off x="4021095" y="3778018"/>
        <a:ext cx="3639567" cy="195728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69A0765-8FCE-4982-896C-6D4CBE795B44}">
      <dsp:nvSpPr>
        <dsp:cNvPr id="0" name=""/>
        <dsp:cNvSpPr/>
      </dsp:nvSpPr>
      <dsp:spPr>
        <a:xfrm>
          <a:off x="1451623" y="0"/>
          <a:ext cx="4938866" cy="4938866"/>
        </a:xfrm>
        <a:prstGeom prst="triangle">
          <a:avLst/>
        </a:prstGeom>
        <a:solidFill>
          <a:schemeClr val="tx1">
            <a:lumMod val="85000"/>
            <a:lumOff val="15000"/>
            <a:alpha val="87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4DC913-33E1-4E6B-8A80-705F7B32BE71}">
      <dsp:nvSpPr>
        <dsp:cNvPr id="0" name=""/>
        <dsp:cNvSpPr/>
      </dsp:nvSpPr>
      <dsp:spPr>
        <a:xfrm>
          <a:off x="3903062" y="495834"/>
          <a:ext cx="3246249" cy="903794"/>
        </a:xfrm>
        <a:prstGeom prst="roundRect">
          <a:avLst/>
        </a:prstGeom>
        <a:solidFill>
          <a:srgbClr val="A22A3B">
            <a:alpha val="90000"/>
          </a:srgb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Constantia" panose="02030602050306030303" pitchFamily="18" charset="0"/>
            </a:rPr>
            <a:t>Rischio inaccettabile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Constantia" panose="02030602050306030303" pitchFamily="18" charset="0"/>
            </a:rPr>
            <a:t>(sistemi di IA vietati)</a:t>
          </a:r>
        </a:p>
      </dsp:txBody>
      <dsp:txXfrm>
        <a:off x="3947182" y="539954"/>
        <a:ext cx="3158009" cy="815554"/>
      </dsp:txXfrm>
    </dsp:sp>
    <dsp:sp modelId="{3B4B75AF-E30B-4A4A-858B-67762488798E}">
      <dsp:nvSpPr>
        <dsp:cNvPr id="0" name=""/>
        <dsp:cNvSpPr/>
      </dsp:nvSpPr>
      <dsp:spPr>
        <a:xfrm>
          <a:off x="3889996" y="1491870"/>
          <a:ext cx="3272381" cy="846309"/>
        </a:xfrm>
        <a:prstGeom prst="roundRect">
          <a:avLst/>
        </a:prstGeom>
        <a:solidFill>
          <a:schemeClr val="accent2">
            <a:lumMod val="7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Constantia" panose="02030602050306030303" pitchFamily="18" charset="0"/>
            </a:rPr>
            <a:t>Rischio elevato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400" kern="1200" dirty="0">
              <a:latin typeface="Constantia" panose="02030602050306030303" pitchFamily="18" charset="0"/>
            </a:rPr>
            <a:t>(soggetti a regole ed obblighi rigidi)</a:t>
          </a:r>
        </a:p>
      </dsp:txBody>
      <dsp:txXfrm>
        <a:off x="3931309" y="1533183"/>
        <a:ext cx="3189755" cy="763683"/>
      </dsp:txXfrm>
    </dsp:sp>
    <dsp:sp modelId="{7012C345-2EB8-4642-906C-EA67C8032751}">
      <dsp:nvSpPr>
        <dsp:cNvPr id="0" name=""/>
        <dsp:cNvSpPr/>
      </dsp:nvSpPr>
      <dsp:spPr>
        <a:xfrm>
          <a:off x="3921056" y="2430422"/>
          <a:ext cx="3210262" cy="816349"/>
        </a:xfrm>
        <a:prstGeom prst="roundRect">
          <a:avLst/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kern="1200" dirty="0">
              <a:latin typeface="Constantia" panose="02030602050306030303" pitchFamily="18" charset="0"/>
            </a:rPr>
            <a:t>Rischio non elevato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kern="1200" dirty="0">
              <a:latin typeface="Constantia" panose="02030602050306030303" pitchFamily="18" charset="0"/>
            </a:rPr>
            <a:t>(Requisiti di trasparenza)</a:t>
          </a:r>
        </a:p>
      </dsp:txBody>
      <dsp:txXfrm>
        <a:off x="3960907" y="2470273"/>
        <a:ext cx="3130560" cy="736647"/>
      </dsp:txXfrm>
    </dsp:sp>
    <dsp:sp modelId="{A80AD4AB-C03F-4305-8835-D59D84137186}">
      <dsp:nvSpPr>
        <dsp:cNvPr id="0" name=""/>
        <dsp:cNvSpPr/>
      </dsp:nvSpPr>
      <dsp:spPr>
        <a:xfrm>
          <a:off x="3865518" y="3339013"/>
          <a:ext cx="3321337" cy="1011776"/>
        </a:xfrm>
        <a:prstGeom prst="roundRect">
          <a:avLst/>
        </a:prstGeom>
        <a:solidFill>
          <a:schemeClr val="accent6">
            <a:lumMod val="7500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2400" b="0" i="0" u="none" strike="noStrike" kern="1200" baseline="0" dirty="0">
              <a:ln w="0"/>
              <a:solidFill>
                <a:schemeClr val="tx1"/>
              </a:solidFill>
              <a:effectLst/>
              <a:latin typeface="Constantia" panose="02030602050306030303" pitchFamily="18" charset="0"/>
            </a:rPr>
            <a:t>Rischio basso o minimo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200" b="0" i="0" u="none" strike="noStrike" kern="1200" baseline="0" dirty="0">
              <a:ln w="0"/>
              <a:solidFill>
                <a:schemeClr val="tx1"/>
              </a:solidFill>
              <a:effectLst/>
              <a:latin typeface="Constantia" panose="02030602050306030303" pitchFamily="18" charset="0"/>
            </a:rPr>
            <a:t>(Sistemi IA permessi senza restrizioni)</a:t>
          </a:r>
        </a:p>
      </dsp:txBody>
      <dsp:txXfrm>
        <a:off x="3914909" y="3388404"/>
        <a:ext cx="3222555" cy="91299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89B349-694C-4A4B-9D8B-6B7EBBBB3B4A}">
      <dsp:nvSpPr>
        <dsp:cNvPr id="0" name=""/>
        <dsp:cNvSpPr/>
      </dsp:nvSpPr>
      <dsp:spPr>
        <a:xfrm>
          <a:off x="0" y="808132"/>
          <a:ext cx="3492055" cy="3492055"/>
        </a:xfrm>
        <a:prstGeom prst="ellipse">
          <a:avLst/>
        </a:prstGeom>
        <a:solidFill>
          <a:srgbClr val="545656">
            <a:alpha val="6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2179" tIns="20320" rIns="192179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bg1"/>
              </a:solidFill>
              <a:latin typeface="Constantia" panose="02030602050306030303" pitchFamily="18" charset="0"/>
            </a:rPr>
            <a:t>FINO A 30 M o 6% DEL FATTURATO ANNUO GLOBALE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b="1" kern="1200" dirty="0">
            <a:solidFill>
              <a:schemeClr val="bg1"/>
            </a:solidFill>
            <a:latin typeface="Constantia" panose="02030602050306030303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bg1"/>
              </a:solidFill>
              <a:latin typeface="Constantia" panose="02030602050306030303" pitchFamily="18" charset="0"/>
            </a:rPr>
            <a:t>PER VIOLAZIONI GRAVI (PRATICHE ILLECITE EX ART. 5, NON CONFORMITA’ ART. 10)</a:t>
          </a:r>
        </a:p>
      </dsp:txBody>
      <dsp:txXfrm>
        <a:off x="511400" y="1319532"/>
        <a:ext cx="2469255" cy="2469255"/>
      </dsp:txXfrm>
    </dsp:sp>
    <dsp:sp modelId="{EF68229D-941C-4496-B282-560BD0DC0C47}">
      <dsp:nvSpPr>
        <dsp:cNvPr id="0" name=""/>
        <dsp:cNvSpPr/>
      </dsp:nvSpPr>
      <dsp:spPr>
        <a:xfrm>
          <a:off x="2797637" y="830935"/>
          <a:ext cx="3492055" cy="3492055"/>
        </a:xfrm>
        <a:prstGeom prst="ellipse">
          <a:avLst/>
        </a:prstGeom>
        <a:solidFill>
          <a:srgbClr val="545656">
            <a:alpha val="6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2179" tIns="20320" rIns="192179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bg1"/>
              </a:solidFill>
              <a:latin typeface="Constantia" panose="02030602050306030303" pitchFamily="18" charset="0"/>
            </a:rPr>
            <a:t>FINO A 20 M o 4% DEL FATTURATO ANNUO GLOBALE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b="1" kern="1200" dirty="0">
            <a:solidFill>
              <a:schemeClr val="bg1"/>
            </a:solidFill>
            <a:latin typeface="Constantia" panose="02030602050306030303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bg1"/>
              </a:solidFill>
              <a:latin typeface="Constantia" panose="02030602050306030303" pitchFamily="18" charset="0"/>
            </a:rPr>
            <a:t>PER LE ALTRE TIPOLOGIE DI NON CONFORMITA’</a:t>
          </a:r>
        </a:p>
      </dsp:txBody>
      <dsp:txXfrm>
        <a:off x="3309037" y="1342335"/>
        <a:ext cx="2469255" cy="2469255"/>
      </dsp:txXfrm>
    </dsp:sp>
    <dsp:sp modelId="{A159D58E-B87C-4BFF-94C3-120A3F4A6A8D}">
      <dsp:nvSpPr>
        <dsp:cNvPr id="0" name=""/>
        <dsp:cNvSpPr/>
      </dsp:nvSpPr>
      <dsp:spPr>
        <a:xfrm>
          <a:off x="5595274" y="837081"/>
          <a:ext cx="3492055" cy="3492055"/>
        </a:xfrm>
        <a:prstGeom prst="ellipse">
          <a:avLst/>
        </a:prstGeom>
        <a:solidFill>
          <a:srgbClr val="545656">
            <a:alpha val="65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192179" tIns="20320" rIns="192179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kern="1200" dirty="0">
              <a:solidFill>
                <a:schemeClr val="bg1"/>
              </a:solidFill>
              <a:latin typeface="Constantia" panose="02030602050306030303" pitchFamily="18" charset="0"/>
            </a:rPr>
            <a:t>FINO A 10 M o 2% DEL FATTURATO ANNUO GLOBALE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it-IT" sz="1600" b="1" kern="1200" dirty="0">
            <a:solidFill>
              <a:schemeClr val="bg1"/>
            </a:solidFill>
            <a:latin typeface="Constantia" panose="02030602050306030303" pitchFamily="18" charset="0"/>
          </a:endParaRP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it-IT" sz="1600" b="1" i="0" kern="1200" dirty="0">
              <a:solidFill>
                <a:schemeClr val="bg1"/>
              </a:solidFill>
              <a:latin typeface="Constantia" panose="02030602050306030303" pitchFamily="18" charset="0"/>
            </a:rPr>
            <a:t>FORNITURA DI INFORMAZIONI INESATTE AGLI ORGANISMI NOTIFICATI E ALLE AUTORITÀ NAZIONALI COMPETENTI</a:t>
          </a:r>
          <a:endParaRPr lang="it-IT" sz="1600" b="1" kern="1200" dirty="0">
            <a:solidFill>
              <a:schemeClr val="bg1"/>
            </a:solidFill>
            <a:latin typeface="Constantia" panose="02030602050306030303" pitchFamily="18" charset="0"/>
          </a:endParaRPr>
        </a:p>
      </dsp:txBody>
      <dsp:txXfrm>
        <a:off x="6106674" y="1348481"/>
        <a:ext cx="2469255" cy="2469255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bProcess3">
  <dgm:title val=""/>
  <dgm:desc val=""/>
  <dgm:catLst>
    <dgm:cat type="process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bkpt" val="endCnv"/>
        </dgm:alg>
      </dgm:if>
      <dgm:else name="Name3">
        <dgm:alg type="snake">
          <dgm:param type="grDir" val="tR"/>
          <dgm:param type="flowDir" val="row"/>
          <dgm:param type="contDir" val="same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23"/>
      <dgm:constr type="sp" refType="w" refFor="ch" refForName="sibTrans" op="equ"/>
      <dgm:constr type="userB" for="des" forName="connectorText" refType="sp"/>
      <dgm:constr type="primFontSz" for="ch" ptType="node" op="equ" val="65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h" refType="w" fact="0.6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choose name="Name4">
            <dgm:if name="Name5" axis="self" func="var" arg="dir" op="equ" val="norm">
              <dgm:alg type="conn">
                <dgm:param type="connRout" val="bend"/>
                <dgm:param type="dim" val="1D"/>
                <dgm:param type="begPts" val="midR bCtr"/>
                <dgm:param type="endPts" val="midL tCtr"/>
              </dgm:alg>
            </dgm:if>
            <dgm:else name="Name6">
              <dgm:alg type="conn">
                <dgm:param type="connRout" val="bend"/>
                <dgm:param type="dim" val="1D"/>
                <dgm:param type="begPts" val="midL bCtr"/>
                <dgm:param type="endPts" val="midR tCtr"/>
              </dgm:alg>
            </dgm:else>
          </dgm:choose>
          <dgm:shape xmlns:r="http://schemas.openxmlformats.org/officeDocument/2006/relationships" type="conn" r:blip="" zOrderOff="-2">
            <dgm:adjLst/>
          </dgm:shape>
          <dgm:presOf axis="self"/>
          <dgm:constrLst>
            <dgm:constr type="begPad" val="-0.05"/>
            <dgm:constr type="endPad" val="0.9"/>
            <dgm:constr type="userA" for="ch" ref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userA"/>
              <dgm:constr type="userB"/>
              <dgm:constr type="w" refType="userA" fact="0.05"/>
              <dgm:constr type="h" refType="userB" fact="0.01"/>
              <dgm:constr type="lMarg" val="1"/>
              <dgm:constr type="rMarg" val="1"/>
              <dgm:constr type="tMarg"/>
              <dgm:constr type="bMarg"/>
            </dgm:constrLst>
            <dgm:ruleLst>
              <dgm:rule type="w" val="NaN" fact="0.6" max="NaN"/>
              <dgm:rule type="h" val="NaN" fact="0.6" max="NaN"/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enn3">
  <dgm:title val=""/>
  <dgm:desc val=""/>
  <dgm:catLst>
    <dgm:cat type="relationship" pri="2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fallback" val="2D"/>
        </dgm:alg>
      </dgm:if>
      <dgm:else name="Name3">
        <dgm:alg type="lin">
          <dgm:param type="fallback" val="2D"/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refType="w" refFor="ch" refPtType="node"/>
      <dgm:constr type="w" for="ch" forName="space" refType="w" refFor="ch" refPtType="node" fact="-0.2"/>
      <dgm:constr type="primFontSz" for="ch" ptType="node" op="equ" val="65"/>
    </dgm:constrLst>
    <dgm:ruleLst/>
    <dgm:forEach name="Name4" axis="ch" ptType="node">
      <dgm:layoutNode name="Name5" styleLbl="vennNode1">
        <dgm:varLst>
          <dgm:bulletEnabled val="1"/>
        </dgm:varLst>
        <dgm:alg type="tx">
          <dgm:param type="txAnchorVertCh" val="mid"/>
          <dgm:param type="txAnchorHorzCh" val="ctr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tMarg" refType="primFontSz" fact="0.1"/>
          <dgm:constr type="bMarg" refType="primFontSz" fact="0.1"/>
          <dgm:constr type="lMarg" refType="w" fact="0.156"/>
          <dgm:constr type="rMarg" refType="w" fact="0.156"/>
        </dgm:constrLst>
        <dgm:ruleLst>
          <dgm:rule type="primFontSz" val="5" fact="NaN" max="NaN"/>
        </dgm:ruleLst>
      </dgm:layoutNode>
      <dgm:forEach name="Name6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B9D0ED-807B-429D-941D-81F9C2CBE296}" type="datetimeFigureOut">
              <a:rPr lang="it-IT" smtClean="0"/>
              <a:t>03/05/2024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D59496-D85C-44D1-A7BC-833A72981CE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006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51382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18289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40867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72013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2156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377506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517706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923043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319566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227521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19097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2128833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2099504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22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922636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23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325754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36741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25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84649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82342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997236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455926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19547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1609624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350140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6D59496-D85C-44D1-A7BC-833A72981CE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665352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D8E5A0-401F-0A70-5D68-2B45571029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AC224609-BBD0-8624-D398-399C97F64C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04BA74F-4C1F-9B13-E2EF-46F23E8EA7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A6B3B-4C7F-4492-B4ED-B96E67D1E9EA}" type="datetimeFigureOut">
              <a:rPr lang="it-IT" smtClean="0"/>
              <a:t>03/05/2024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86CB4A-0F3A-F670-BC34-3A0A159A46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5BA5FE9-C3A2-D113-CEF7-2395BCFF5C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1F79-D315-47CD-A0D9-DF0F9107F88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47095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A3A55C9-A9C5-BDBE-4506-5547FB858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83AFEB87-FDFE-D5F0-8B88-A3AF019902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9405F91-B8D7-AFB6-E823-31466565D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A6B3B-4C7F-4492-B4ED-B96E67D1E9EA}" type="datetimeFigureOut">
              <a:rPr lang="it-IT" smtClean="0"/>
              <a:t>03/05/2024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922410-BB73-475A-FFEC-EFC8910EA9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93A5199-E1E0-2EAC-8D5B-86D34C8383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1F79-D315-47CD-A0D9-DF0F9107F88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09079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53826117-DA23-1053-C8E0-99799F99080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286F056-D874-523D-DE70-A5B7F2D656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40DE4FD-077F-6705-D68D-D4124B43C1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A6B3B-4C7F-4492-B4ED-B96E67D1E9EA}" type="datetimeFigureOut">
              <a:rPr lang="it-IT" smtClean="0"/>
              <a:t>03/05/2024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B992DAC-4912-E4FC-D2AC-B9FFFE2D8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FC1E63-E708-46AB-BFC5-73EBA7B4F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1F79-D315-47CD-A0D9-DF0F9107F88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83622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bg>
      <p:bgPr>
        <a:solidFill>
          <a:srgbClr val="EDED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75807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8025342-E4CA-A58E-A241-B53024061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4ACABE9-62A8-C2F8-FD5E-9D71565DC5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7FE8B6-7D9C-FA7F-88D9-A0BB158EE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A6B3B-4C7F-4492-B4ED-B96E67D1E9EA}" type="datetimeFigureOut">
              <a:rPr lang="it-IT" smtClean="0"/>
              <a:t>03/05/2024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A69D966-850D-B1AA-E5EB-3A3544BFE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BED49F8-02B9-B6E0-936F-6E46F878B8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1F79-D315-47CD-A0D9-DF0F9107F88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825237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6CD64D1-93D0-5449-5A5E-FC6D48A37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A187188-2F28-AE65-748D-CD40B41AEA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73EE1A-204B-3559-7C4B-49B4A9E20F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A6B3B-4C7F-4492-B4ED-B96E67D1E9EA}" type="datetimeFigureOut">
              <a:rPr lang="it-IT" smtClean="0"/>
              <a:t>03/05/2024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F743A3A-19EE-A193-02CA-F4A5A6D6E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8521FE6-D89C-5B38-4630-BECA3F564B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1F79-D315-47CD-A0D9-DF0F9107F88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96718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D9110D5-FB0E-3308-EAED-808B909C5A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25F16F3-46AF-084E-BC48-EF59ADCBA8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D41E7184-3650-89DB-D3B0-B6924B217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E42219D-547C-03A9-40BD-582EEDBF35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A6B3B-4C7F-4492-B4ED-B96E67D1E9EA}" type="datetimeFigureOut">
              <a:rPr lang="it-IT" smtClean="0"/>
              <a:t>03/05/2024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461C28E-55D8-D9E3-2069-D7D550EF1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551A659-E106-DEAC-3499-92DEBA5044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1F79-D315-47CD-A0D9-DF0F9107F88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7332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77B3A5C-6102-D3B2-F085-8C6C03831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42CDF7C-1D80-26FD-9843-D3C1B30B9F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4AE6B9F1-4AFF-43D2-436F-B9484B0409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5A051ABA-39FE-E63D-253D-5322DD160E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50314446-5B43-5346-B016-F3E1CB7276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B1F40383-7FEF-1F2B-D8C5-88AF4C0B8C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A6B3B-4C7F-4492-B4ED-B96E67D1E9EA}" type="datetimeFigureOut">
              <a:rPr lang="it-IT" smtClean="0"/>
              <a:t>03/05/2024</a:t>
            </a:fld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6CA705E9-2324-D125-004A-4439E4FC11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DBA5922-072A-1CFA-61E4-ACCC56B8A6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1F79-D315-47CD-A0D9-DF0F9107F88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0595986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FFC4232-AFD9-B260-700E-CED9F5D1E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73E55A5-B868-9020-A6DA-CB4E3A6527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A6B3B-4C7F-4492-B4ED-B96E67D1E9EA}" type="datetimeFigureOut">
              <a:rPr lang="it-IT" smtClean="0"/>
              <a:t>03/05/2024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5380A3D-E852-BF4E-B643-170D82850F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490FF50B-B71D-FB8D-B4A3-D24F7CC2FE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1F79-D315-47CD-A0D9-DF0F9107F88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676827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A3DEE46-D244-9D80-4965-6153EA2ECB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A6B3B-4C7F-4492-B4ED-B96E67D1E9EA}" type="datetimeFigureOut">
              <a:rPr lang="it-IT" smtClean="0"/>
              <a:t>03/05/2024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22B1820-069A-7F3D-06D8-13CD59122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258D53C-AF8B-8FCA-EE2A-7FF4AAD73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1F79-D315-47CD-A0D9-DF0F9107F88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3983156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8C4F33-5F94-FEAD-F0A2-C982A8DA5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C6ED71E-1A15-96AD-7515-17527EC227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5C9D627-79C5-9079-EF8C-BCB62964D5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720E1CD-EA93-21A8-0FAE-E8E4154E15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A6B3B-4C7F-4492-B4ED-B96E67D1E9EA}" type="datetimeFigureOut">
              <a:rPr lang="it-IT" smtClean="0"/>
              <a:t>03/05/2024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AE00F6B-A6DF-EC6E-1CB9-2656688877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5396636-30EE-6739-01DE-B8B472F7E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1F79-D315-47CD-A0D9-DF0F9107F88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127678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E7CF0E9-5808-C827-8535-4504C6FCB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69AEF8E9-A414-4124-61A5-9AE3C6FE4D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2A73361-AB44-B784-6DC4-8652F8CEDA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B08CDED-F652-FA03-C88C-E0F952F02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4A6B3B-4C7F-4492-B4ED-B96E67D1E9EA}" type="datetimeFigureOut">
              <a:rPr lang="it-IT" smtClean="0"/>
              <a:t>03/05/2024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54150E-C4F3-D158-A125-FF3F7E3E94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956578BB-CAEA-FAFC-BD97-7AE541044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31F79-D315-47CD-A0D9-DF0F9107F88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392911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0BB7A097-9872-435A-7145-9A8CE5D366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AE0C6F86-108F-DA5A-4A9F-135BDDF336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FB06E7A-2FEA-B270-2806-1E4B305193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4A6B3B-4C7F-4492-B4ED-B96E67D1E9EA}" type="datetimeFigureOut">
              <a:rPr lang="it-IT" smtClean="0"/>
              <a:t>03/05/2024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04D0577-3942-3991-7FEA-98F2EEF2A3E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ECC43B6-54F7-A27C-4C05-A813E7D77A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31F79-D315-47CD-A0D9-DF0F9107F884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4429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.png"/><Relationship Id="rId4" Type="http://schemas.openxmlformats.org/officeDocument/2006/relationships/hyperlink" Target="https://www.wired.it/economia/start-up/2019/12/10/intelligenza-artificiale-startup/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4.xml"/><Relationship Id="rId3" Type="http://schemas.openxmlformats.org/officeDocument/2006/relationships/image" Target="../media/image11.jpg"/><Relationship Id="rId7" Type="http://schemas.openxmlformats.org/officeDocument/2006/relationships/diagramQuickStyle" Target="../diagrams/quickStyle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4.xml"/><Relationship Id="rId5" Type="http://schemas.openxmlformats.org/officeDocument/2006/relationships/diagramData" Target="../diagrams/data4.xml"/><Relationship Id="rId4" Type="http://schemas.openxmlformats.org/officeDocument/2006/relationships/image" Target="../media/image2.png"/><Relationship Id="rId9" Type="http://schemas.microsoft.com/office/2007/relationships/diagramDrawing" Target="../diagrams/drawing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joseantoniosuso.eus/es/noticias/51007/perspectiva-de-futuro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5.xml"/><Relationship Id="rId3" Type="http://schemas.openxmlformats.org/officeDocument/2006/relationships/image" Target="../media/image21.jpg"/><Relationship Id="rId7" Type="http://schemas.openxmlformats.org/officeDocument/2006/relationships/diagramLayout" Target="../diagrams/layout5.xm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5.xml"/><Relationship Id="rId5" Type="http://schemas.openxmlformats.org/officeDocument/2006/relationships/image" Target="../media/image2.png"/><Relationship Id="rId10" Type="http://schemas.microsoft.com/office/2007/relationships/diagramDrawing" Target="../diagrams/drawing5.xml"/><Relationship Id="rId4" Type="http://schemas.openxmlformats.org/officeDocument/2006/relationships/hyperlink" Target="https://pxhere.com/en/photo/811837" TargetMode="External"/><Relationship Id="rId9" Type="http://schemas.openxmlformats.org/officeDocument/2006/relationships/diagramColors" Target="../diagrams/colors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red.it/gadget/audio-e-tv/2017/12/19/iota-audio-video-intelligenza-artificiale/" TargetMode="External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18" Type="http://schemas.openxmlformats.org/officeDocument/2006/relationships/diagramQuickStyle" Target="../diagrams/quickStyle3.xml"/><Relationship Id="rId3" Type="http://schemas.openxmlformats.org/officeDocument/2006/relationships/image" Target="../media/image7.jp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17" Type="http://schemas.openxmlformats.org/officeDocument/2006/relationships/diagramLayout" Target="../diagrams/layout3.xml"/><Relationship Id="rId2" Type="http://schemas.openxmlformats.org/officeDocument/2006/relationships/notesSlide" Target="../notesSlides/notesSlide3.xml"/><Relationship Id="rId16" Type="http://schemas.openxmlformats.org/officeDocument/2006/relationships/diagramData" Target="../diagrams/data3.xml"/><Relationship Id="rId20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2.pn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19" Type="http://schemas.openxmlformats.org/officeDocument/2006/relationships/diagramColors" Target="../diagrams/colors3.xml"/><Relationship Id="rId4" Type="http://schemas.openxmlformats.org/officeDocument/2006/relationships/hyperlink" Target="https://pxhere.com/es/photo/668492" TargetMode="External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pxhere.com/it/photo/1081331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pxhere.com/it/photo/1081331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puntosicuro.it/privacy-C-89/l-uso-di-applicativi-di-intelligenza-artificiale-di-tipo-generativo-AR-23576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s://www.puntosicuro.it/privacy-C-89/l-uso-di-applicativi-di-intelligenza-artificiale-di-tipo-generativo-AR-23576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3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>
            <a:extLst>
              <a:ext uri="{FF2B5EF4-FFF2-40B4-BE49-F238E27FC236}">
                <a16:creationId xmlns:a16="http://schemas.microsoft.com/office/drawing/2014/main" id="{301A291A-4A04-0C11-B11B-73D8011500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0FF1B9B4-358D-2E83-1A6B-E16FA16CE997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6D2543D-8380-3E3F-2550-CF024AEE6F7B}"/>
              </a:ext>
            </a:extLst>
          </p:cNvPr>
          <p:cNvSpPr txBox="1"/>
          <p:nvPr/>
        </p:nvSpPr>
        <p:spPr>
          <a:xfrm>
            <a:off x="1038147" y="6107124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FAEA646-F02F-AF47-536F-551A45E41C68}"/>
              </a:ext>
            </a:extLst>
          </p:cNvPr>
          <p:cNvSpPr txBox="1"/>
          <p:nvPr/>
        </p:nvSpPr>
        <p:spPr>
          <a:xfrm>
            <a:off x="119653" y="1975155"/>
            <a:ext cx="11952694" cy="1846659"/>
          </a:xfrm>
          <a:prstGeom prst="rect">
            <a:avLst/>
          </a:prstGeom>
          <a:solidFill>
            <a:srgbClr val="A22A3B">
              <a:alpha val="76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i="0" u="none" strike="noStrike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 Il nuovo Regolamento Europeo per l’intelligenza artificiale</a:t>
            </a:r>
          </a:p>
          <a:p>
            <a:pPr algn="ctr"/>
            <a:r>
              <a:rPr lang="it-IT" sz="3200" b="1" i="0" u="none" strike="noStrike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Uso consapevole dell’AI e tutela dei diritti fondamentali delle persone </a:t>
            </a:r>
            <a:endParaRPr lang="it-IT" sz="3200" b="1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nstantia" panose="02030602050306030303" pitchFamily="18" charset="0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093388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174" y="150712"/>
            <a:ext cx="4183652" cy="838030"/>
          </a:xfrm>
          <a:solidFill>
            <a:srgbClr val="545656">
              <a:alpha val="84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it-IT" sz="2800" b="1" i="1" dirty="0">
                <a:solidFill>
                  <a:schemeClr val="bg1"/>
                </a:solidFill>
                <a:latin typeface="Constantia" panose="02030602050306030303" pitchFamily="18" charset="0"/>
              </a:rPr>
              <a:t>RISK-BASED APPROACH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5EDBCD-37C0-54C2-7F09-EDC411F1831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C270D78-876C-BB91-10D9-959F7EE374AE}"/>
              </a:ext>
            </a:extLst>
          </p:cNvPr>
          <p:cNvSpPr txBox="1"/>
          <p:nvPr/>
        </p:nvSpPr>
        <p:spPr>
          <a:xfrm>
            <a:off x="1038147" y="6107124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graphicFrame>
        <p:nvGraphicFramePr>
          <p:cNvPr id="9" name="Diagramma 8">
            <a:extLst>
              <a:ext uri="{FF2B5EF4-FFF2-40B4-BE49-F238E27FC236}">
                <a16:creationId xmlns:a16="http://schemas.microsoft.com/office/drawing/2014/main" id="{33E27CE2-0181-693C-7A59-31705726CEE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810166876"/>
              </p:ext>
            </p:extLst>
          </p:nvPr>
        </p:nvGraphicFramePr>
        <p:xfrm>
          <a:off x="2033873" y="1162182"/>
          <a:ext cx="8638480" cy="493886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342600690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2A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01" y="-147245"/>
            <a:ext cx="9688597" cy="1074094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SISTEMI IA </a:t>
            </a:r>
            <a:r>
              <a:rPr lang="it-IT" sz="2800" b="1" u="sng" dirty="0">
                <a:solidFill>
                  <a:schemeClr val="bg1"/>
                </a:solidFill>
                <a:latin typeface="Constantia" panose="02030602050306030303" pitchFamily="18" charset="0"/>
              </a:rPr>
              <a:t>VIETATI</a:t>
            </a:r>
            <a:br>
              <a:rPr lang="it-IT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(TITOLO II Art. 5 AI ACT)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D37E27-5550-D231-BFEC-380B23EE6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290293-C2AB-56EA-B8EF-ABD2A6F6CF14}"/>
              </a:ext>
            </a:extLst>
          </p:cNvPr>
          <p:cNvSpPr txBox="1"/>
          <p:nvPr/>
        </p:nvSpPr>
        <p:spPr>
          <a:xfrm>
            <a:off x="1051465" y="6118249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B9F5F0-8746-3ACD-E6EC-9522EF0677CF}"/>
              </a:ext>
            </a:extLst>
          </p:cNvPr>
          <p:cNvSpPr txBox="1"/>
          <p:nvPr/>
        </p:nvSpPr>
        <p:spPr>
          <a:xfrm>
            <a:off x="667753" y="2801138"/>
            <a:ext cx="3599442" cy="646331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onstantia" panose="02030602050306030303" pitchFamily="18" charset="0"/>
              </a:rPr>
              <a:t>VIOLAZIONE DEI DIRITTI FONDAMENTALI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72410081-C1D4-C39D-9487-342C744E4C06}"/>
              </a:ext>
            </a:extLst>
          </p:cNvPr>
          <p:cNvSpPr/>
          <p:nvPr/>
        </p:nvSpPr>
        <p:spPr>
          <a:xfrm>
            <a:off x="5728262" y="867205"/>
            <a:ext cx="735472" cy="503973"/>
          </a:xfrm>
          <a:prstGeom prst="downArrow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D5AE91-3CF9-02BB-4E4F-D1A11203A5F6}"/>
              </a:ext>
            </a:extLst>
          </p:cNvPr>
          <p:cNvSpPr txBox="1"/>
          <p:nvPr/>
        </p:nvSpPr>
        <p:spPr>
          <a:xfrm>
            <a:off x="4090309" y="1361409"/>
            <a:ext cx="49883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bg1"/>
                </a:solidFill>
                <a:latin typeface="Constantia" panose="02030602050306030303" pitchFamily="18" charset="0"/>
              </a:rPr>
              <a:t>RISCHI CONSIDERATI INACCETTABILI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91C81F-94F7-B87A-AF0F-88AEFE262869}"/>
              </a:ext>
            </a:extLst>
          </p:cNvPr>
          <p:cNvSpPr txBox="1"/>
          <p:nvPr/>
        </p:nvSpPr>
        <p:spPr>
          <a:xfrm>
            <a:off x="667753" y="3576967"/>
            <a:ext cx="3599442" cy="1200329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onstantia" panose="02030602050306030303" pitchFamily="18" charset="0"/>
              </a:rPr>
              <a:t>ELEVATO POTENZIALE IN TERMINI DI MANIPOLAZIONE DELLE PERSONE -&gt; TECNICHE SUBLIMINALI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D863908B-4817-AAAD-45B5-508C11C6CEBD}"/>
              </a:ext>
            </a:extLst>
          </p:cNvPr>
          <p:cNvSpPr txBox="1"/>
          <p:nvPr/>
        </p:nvSpPr>
        <p:spPr>
          <a:xfrm>
            <a:off x="667753" y="4886435"/>
            <a:ext cx="3599442" cy="646331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onstantia" panose="02030602050306030303" pitchFamily="18" charset="0"/>
              </a:rPr>
              <a:t>SFRUTTAMENTO DELLE VULNERABILITÀ (età, disabilità)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9309D9-2267-DEE6-4CFB-DC12335AD729}"/>
              </a:ext>
            </a:extLst>
          </p:cNvPr>
          <p:cNvSpPr txBox="1"/>
          <p:nvPr/>
        </p:nvSpPr>
        <p:spPr>
          <a:xfrm>
            <a:off x="2074259" y="1836528"/>
            <a:ext cx="8043475" cy="830997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Constantia" panose="02030602050306030303" pitchFamily="18" charset="0"/>
              </a:rPr>
              <a:t>SONO VIETATE LE PRATICHE DI INTELLIGENZA ARTIFICIALE CHE PREVEDONO L’IMMISSIONE SUL MERCATO, LA MESSA IN SERVIZIO O L’USO DI SISTEMI DI IA CHE COMPORTANO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59E2522-13D3-92EA-26E4-E9D7B221C3CF}"/>
              </a:ext>
            </a:extLst>
          </p:cNvPr>
          <p:cNvSpPr txBox="1"/>
          <p:nvPr/>
        </p:nvSpPr>
        <p:spPr>
          <a:xfrm>
            <a:off x="7924800" y="2785571"/>
            <a:ext cx="3599442" cy="646331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onstantia" panose="02030602050306030303" pitchFamily="18" charset="0"/>
              </a:rPr>
              <a:t>DANNO FISICO O PSICOLOGICO NELLE PERSONE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1E798E1-F306-EA33-1B7D-F9A38FCE32C2}"/>
              </a:ext>
            </a:extLst>
          </p:cNvPr>
          <p:cNvSpPr txBox="1"/>
          <p:nvPr/>
        </p:nvSpPr>
        <p:spPr>
          <a:xfrm>
            <a:off x="7924799" y="3576967"/>
            <a:ext cx="3599442" cy="1384995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onstantia" panose="02030602050306030303" pitchFamily="18" charset="0"/>
              </a:rPr>
              <a:t>SISTEMI DI IDENTIFICAZIONE BIOMETRICA REMOTA IN TEMPO REALE A FINI DI ATTIVITÀ DI CONTRASTO </a:t>
            </a:r>
          </a:p>
          <a:p>
            <a:pPr algn="ctr"/>
            <a:r>
              <a:rPr lang="it-IT" sz="1200" dirty="0">
                <a:latin typeface="Constantia" panose="02030602050306030303" pitchFamily="18" charset="0"/>
              </a:rPr>
              <a:t>(SALVO ECCEZIONI)</a:t>
            </a:r>
          </a:p>
        </p:txBody>
      </p:sp>
      <p:pic>
        <p:nvPicPr>
          <p:cNvPr id="17" name="Elemento grafico 16" descr="Avviso con riempimento a tinta unita">
            <a:extLst>
              <a:ext uri="{FF2B5EF4-FFF2-40B4-BE49-F238E27FC236}">
                <a16:creationId xmlns:a16="http://schemas.microsoft.com/office/drawing/2014/main" id="{E5BA0BE3-37A9-67A7-C76E-C449189620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8656" y="3481004"/>
            <a:ext cx="1414683" cy="1414683"/>
          </a:xfrm>
          <a:prstGeom prst="rect">
            <a:avLst/>
          </a:prstGeom>
        </p:spPr>
      </p:pic>
      <p:sp>
        <p:nvSpPr>
          <p:cNvPr id="18" name="Freccia in giù 17">
            <a:extLst>
              <a:ext uri="{FF2B5EF4-FFF2-40B4-BE49-F238E27FC236}">
                <a16:creationId xmlns:a16="http://schemas.microsoft.com/office/drawing/2014/main" id="{C63E2DD4-D89F-3E46-371D-C749B2D26638}"/>
              </a:ext>
            </a:extLst>
          </p:cNvPr>
          <p:cNvSpPr/>
          <p:nvPr/>
        </p:nvSpPr>
        <p:spPr>
          <a:xfrm>
            <a:off x="9539364" y="5129648"/>
            <a:ext cx="370311" cy="281694"/>
          </a:xfrm>
          <a:prstGeom prst="downArrow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4C1E0AE0-123C-A884-5EF8-E110DA45961F}"/>
              </a:ext>
            </a:extLst>
          </p:cNvPr>
          <p:cNvSpPr txBox="1"/>
          <p:nvPr/>
        </p:nvSpPr>
        <p:spPr>
          <a:xfrm>
            <a:off x="7506983" y="5486685"/>
            <a:ext cx="44229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Constantia" panose="02030602050306030303" pitchFamily="18" charset="0"/>
              </a:rPr>
              <a:t>CASI DI ECCEZIONALE GRAVITÀ (PREVENZIONE DI UNA MINACCIA SPECIFICA, RICERCA VITTIME DI REATO)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400" dirty="0">
                <a:solidFill>
                  <a:schemeClr val="bg1"/>
                </a:solidFill>
                <a:latin typeface="Constantia" panose="02030602050306030303" pitchFamily="18" charset="0"/>
              </a:rPr>
              <a:t>AUTORIZZAZIONE PREVENTIVA AUTORITÀ GIUDIZIARIA</a:t>
            </a:r>
          </a:p>
        </p:txBody>
      </p:sp>
      <p:pic>
        <p:nvPicPr>
          <p:cNvPr id="20" name="Elemento grafico 19" descr="Avviso con riempimento a tinta unita">
            <a:extLst>
              <a:ext uri="{FF2B5EF4-FFF2-40B4-BE49-F238E27FC236}">
                <a16:creationId xmlns:a16="http://schemas.microsoft.com/office/drawing/2014/main" id="{738D805B-828B-32F1-CE99-75D6CB91320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88658" y="3429000"/>
            <a:ext cx="1414683" cy="141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574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22A3B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01" y="-147245"/>
            <a:ext cx="9688597" cy="1074094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SISTEMI IA </a:t>
            </a:r>
            <a:r>
              <a:rPr lang="it-IT" sz="2800" b="1" u="sng" dirty="0">
                <a:solidFill>
                  <a:schemeClr val="bg1"/>
                </a:solidFill>
                <a:latin typeface="Constantia" panose="02030602050306030303" pitchFamily="18" charset="0"/>
              </a:rPr>
              <a:t>VIETATI: ESEMPI</a:t>
            </a:r>
            <a:br>
              <a:rPr lang="it-IT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(TITOLO II Art. 5 AI ACT)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D37E27-5550-D231-BFEC-380B23EE6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290293-C2AB-56EA-B8EF-ABD2A6F6CF14}"/>
              </a:ext>
            </a:extLst>
          </p:cNvPr>
          <p:cNvSpPr txBox="1"/>
          <p:nvPr/>
        </p:nvSpPr>
        <p:spPr>
          <a:xfrm>
            <a:off x="1051465" y="6118249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72410081-C1D4-C39D-9487-342C744E4C06}"/>
              </a:ext>
            </a:extLst>
          </p:cNvPr>
          <p:cNvSpPr/>
          <p:nvPr/>
        </p:nvSpPr>
        <p:spPr>
          <a:xfrm>
            <a:off x="5728262" y="867205"/>
            <a:ext cx="735472" cy="503973"/>
          </a:xfrm>
          <a:prstGeom prst="downArrow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6A9309D9-2267-DEE6-4CFB-DC12335AD729}"/>
              </a:ext>
            </a:extLst>
          </p:cNvPr>
          <p:cNvSpPr txBox="1"/>
          <p:nvPr/>
        </p:nvSpPr>
        <p:spPr>
          <a:xfrm>
            <a:off x="902522" y="1498666"/>
            <a:ext cx="10386951" cy="4524315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Sistemi di categorizzazione biometrica che utilizzano caratteristiche sensibili come genere, razza, etnia, cittadinanza, religione o orientamento politico.</a:t>
            </a:r>
          </a:p>
          <a:p>
            <a:pPr algn="just"/>
            <a:endParaRPr lang="it-IT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Sistemi di riconoscimento delle emozioni impiegati nelle forze dell'ordine, nella gestione delle frontiere, nei luoghi di lavoro e nelle istituzioni educative.</a:t>
            </a:r>
          </a:p>
          <a:p>
            <a:pPr algn="just"/>
            <a:endParaRPr lang="it-IT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Sistemi di rating reputazionale (</a:t>
            </a:r>
            <a:r>
              <a:rPr lang="it-IT" u="sng" dirty="0">
                <a:latin typeface="Constantia" panose="02030602050306030303" pitchFamily="18" charset="0"/>
              </a:rPr>
              <a:t>se lesivi della dignità personale degli utenti. Sono invece autorizzati qualora sia possibile garantire la trasparenza e la conoscibilità dell’algoritmo assicurando così un libero consenso</a:t>
            </a:r>
            <a:r>
              <a:rPr lang="it-IT" dirty="0">
                <a:latin typeface="Constantia" panose="02030602050306030303" pitchFamily="18" charset="0"/>
              </a:rPr>
              <a:t>. Si veda C. </a:t>
            </a:r>
            <a:r>
              <a:rPr lang="it-IT" dirty="0" err="1">
                <a:latin typeface="Constantia" panose="02030602050306030303" pitchFamily="18" charset="0"/>
              </a:rPr>
              <a:t>cass</a:t>
            </a:r>
            <a:r>
              <a:rPr lang="it-IT" dirty="0">
                <a:latin typeface="Constantia" panose="02030602050306030303" pitchFamily="18" charset="0"/>
              </a:rPr>
              <a:t>. N. 28358/2023 ricorso </a:t>
            </a:r>
            <a:r>
              <a:rPr lang="it-IT" dirty="0" err="1">
                <a:latin typeface="Constantia" panose="02030602050306030303" pitchFamily="18" charset="0"/>
              </a:rPr>
              <a:t>Mevaluate</a:t>
            </a:r>
            <a:r>
              <a:rPr lang="it-IT" dirty="0">
                <a:latin typeface="Constantia" panose="02030602050306030303" pitchFamily="18" charset="0"/>
              </a:rPr>
              <a:t>)</a:t>
            </a:r>
          </a:p>
          <a:p>
            <a:pPr algn="just"/>
            <a:endParaRPr lang="it-IT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Raccolta indiscriminata di immagini facciali da Internet o filmati CCTV per la creazione di database di riconoscimento facciale, in violazione dei diritti umani e della privacy.</a:t>
            </a:r>
          </a:p>
          <a:p>
            <a:pPr algn="just"/>
            <a:endParaRPr lang="it-IT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Sistemi di polizia predittiva basati su profilazione, posizione o comportamento criminale pregresso.</a:t>
            </a:r>
          </a:p>
          <a:p>
            <a:pPr algn="just"/>
            <a:endParaRPr lang="it-IT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Sistemi di manipolazione politica.</a:t>
            </a:r>
          </a:p>
        </p:txBody>
      </p:sp>
    </p:spTree>
    <p:extLst>
      <p:ext uri="{BB962C8B-B14F-4D97-AF65-F5344CB8AC3E}">
        <p14:creationId xmlns:p14="http://schemas.microsoft.com/office/powerpoint/2010/main" val="33129354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7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00" y="-183211"/>
            <a:ext cx="9688597" cy="1074094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SISTEMI IA AD ALTO RISCHIO</a:t>
            </a:r>
            <a:br>
              <a:rPr lang="it-IT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it-IT" sz="1400" b="1" dirty="0">
                <a:solidFill>
                  <a:schemeClr val="bg1"/>
                </a:solidFill>
                <a:latin typeface="Constantia" panose="02030602050306030303" pitchFamily="18" charset="0"/>
              </a:rPr>
              <a:t>(Capo III AI Act)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D37E27-5550-D231-BFEC-380B23EE6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290293-C2AB-56EA-B8EF-ABD2A6F6CF14}"/>
              </a:ext>
            </a:extLst>
          </p:cNvPr>
          <p:cNvSpPr txBox="1"/>
          <p:nvPr/>
        </p:nvSpPr>
        <p:spPr>
          <a:xfrm>
            <a:off x="1051465" y="6118249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72410081-C1D4-C39D-9487-342C744E4C06}"/>
              </a:ext>
            </a:extLst>
          </p:cNvPr>
          <p:cNvSpPr/>
          <p:nvPr/>
        </p:nvSpPr>
        <p:spPr>
          <a:xfrm>
            <a:off x="5670174" y="747432"/>
            <a:ext cx="735472" cy="503973"/>
          </a:xfrm>
          <a:prstGeom prst="downArrow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D5AE91-3CF9-02BB-4E4F-D1A11203A5F6}"/>
              </a:ext>
            </a:extLst>
          </p:cNvPr>
          <p:cNvSpPr txBox="1"/>
          <p:nvPr/>
        </p:nvSpPr>
        <p:spPr>
          <a:xfrm>
            <a:off x="1766785" y="1336747"/>
            <a:ext cx="99566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solidFill>
                  <a:schemeClr val="bg1"/>
                </a:solidFill>
                <a:latin typeface="Constantia" panose="02030602050306030303" pitchFamily="18" charset="0"/>
              </a:rPr>
              <a:t>RISCHIO SIGNIFICATIVO DI DANNO PER LA SALUTE, LA SICUREZZA O PER I DIRITTI FONDAMENTALI DELLE PERSONE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1EB142E-C15C-D4C0-B1DF-545063974436}"/>
              </a:ext>
            </a:extLst>
          </p:cNvPr>
          <p:cNvSpPr txBox="1"/>
          <p:nvPr/>
        </p:nvSpPr>
        <p:spPr>
          <a:xfrm>
            <a:off x="1051465" y="2055034"/>
            <a:ext cx="9956645" cy="646331"/>
          </a:xfrm>
          <a:prstGeom prst="rect">
            <a:avLst/>
          </a:prstGeom>
          <a:solidFill>
            <a:schemeClr val="bg1">
              <a:lumMod val="9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onstantia" panose="02030602050306030303" pitchFamily="18" charset="0"/>
              </a:rPr>
              <a:t>SONO CONSENTITI SUL MERCATO EUROPEO SUBORDINATAMENTE AL RISPETTO DI REQUISITI OBBLIGATORI E AD UNA VALUTAZIONE DI CONFORMITÀ </a:t>
            </a:r>
            <a:r>
              <a:rPr lang="it-IT" i="1" dirty="0">
                <a:latin typeface="Constantia" panose="02030602050306030303" pitchFamily="18" charset="0"/>
              </a:rPr>
              <a:t>EX ANTE</a:t>
            </a: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50603DEE-3A91-7297-E6A4-2E518A9198DF}"/>
              </a:ext>
            </a:extLst>
          </p:cNvPr>
          <p:cNvSpPr/>
          <p:nvPr/>
        </p:nvSpPr>
        <p:spPr>
          <a:xfrm rot="2115526">
            <a:off x="4643483" y="2748294"/>
            <a:ext cx="594360" cy="914400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191995F1-B4EE-952F-5F8A-89289CDF1670}"/>
              </a:ext>
            </a:extLst>
          </p:cNvPr>
          <p:cNvSpPr/>
          <p:nvPr/>
        </p:nvSpPr>
        <p:spPr>
          <a:xfrm rot="18949502">
            <a:off x="6842195" y="2759420"/>
            <a:ext cx="594360" cy="914400"/>
          </a:xfrm>
          <a:prstGeom prst="downArrow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8CE5877-4BE6-F8FC-69EB-A9A1A63E9BD0}"/>
              </a:ext>
            </a:extLst>
          </p:cNvPr>
          <p:cNvSpPr txBox="1"/>
          <p:nvPr/>
        </p:nvSpPr>
        <p:spPr>
          <a:xfrm>
            <a:off x="786327" y="3573247"/>
            <a:ext cx="3801708" cy="830997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Constantia" panose="02030602050306030303" pitchFamily="18" charset="0"/>
              </a:rPr>
              <a:t>SISTEMI DI AI DESTINATI A ESSERE UTILIZZATI COME COMPONENTI DI SIUREZZA DI PRODOTTI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F4F1464-0CCA-4D5A-20BD-52F2845496B7}"/>
              </a:ext>
            </a:extLst>
          </p:cNvPr>
          <p:cNvSpPr txBox="1"/>
          <p:nvPr/>
        </p:nvSpPr>
        <p:spPr>
          <a:xfrm>
            <a:off x="7603966" y="3518048"/>
            <a:ext cx="3801708" cy="2554545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Constantia" panose="02030602050306030303" pitchFamily="18" charset="0"/>
              </a:rPr>
              <a:t>SISTEMI DI AI CHE RIENTRANO NEI SETTORI CRITICI SE PRESENTANO UN RISCHIO SIGNIFICATIVO PER LA SALUTE, LA SICUREZZA O I DIRITTI FONDAMENTALI DELLE PERSONE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Constantia" panose="02030602050306030303" pitchFamily="18" charset="0"/>
              </a:rPr>
              <a:t>ISTRUZIONE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Constantia" panose="02030602050306030303" pitchFamily="18" charset="0"/>
              </a:rPr>
              <a:t>SANITA’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Constantia" panose="02030602050306030303" pitchFamily="18" charset="0"/>
              </a:rPr>
              <a:t>SELEZIONE DEL PERSONALE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Constantia" panose="02030602050306030303" pitchFamily="18" charset="0"/>
              </a:rPr>
              <a:t>SICUREZZA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Constantia" panose="02030602050306030303" pitchFamily="18" charset="0"/>
              </a:rPr>
              <a:t>GIUSTIZIA</a:t>
            </a:r>
          </a:p>
        </p:txBody>
      </p:sp>
    </p:spTree>
    <p:extLst>
      <p:ext uri="{BB962C8B-B14F-4D97-AF65-F5344CB8AC3E}">
        <p14:creationId xmlns:p14="http://schemas.microsoft.com/office/powerpoint/2010/main" val="21127295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  <a:alpha val="76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00" y="-183211"/>
            <a:ext cx="9688597" cy="1074094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ESEMPI SISTEMI AI AD ALTO RISCHIO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D37E27-5550-D231-BFEC-380B23EE6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290293-C2AB-56EA-B8EF-ABD2A6F6CF14}"/>
              </a:ext>
            </a:extLst>
          </p:cNvPr>
          <p:cNvSpPr txBox="1"/>
          <p:nvPr/>
        </p:nvSpPr>
        <p:spPr>
          <a:xfrm>
            <a:off x="1051465" y="6118249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72410081-C1D4-C39D-9487-342C744E4C06}"/>
              </a:ext>
            </a:extLst>
          </p:cNvPr>
          <p:cNvSpPr/>
          <p:nvPr/>
        </p:nvSpPr>
        <p:spPr>
          <a:xfrm rot="16200000">
            <a:off x="5391509" y="1213854"/>
            <a:ext cx="735472" cy="503973"/>
          </a:xfrm>
          <a:prstGeom prst="downArrow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F4F1464-0CCA-4D5A-20BD-52F2845496B7}"/>
              </a:ext>
            </a:extLst>
          </p:cNvPr>
          <p:cNvSpPr txBox="1"/>
          <p:nvPr/>
        </p:nvSpPr>
        <p:spPr>
          <a:xfrm>
            <a:off x="1251700" y="1296569"/>
            <a:ext cx="2044962" cy="338544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Constantia" panose="02030602050306030303" pitchFamily="18" charset="0"/>
              </a:rPr>
              <a:t>ISTRUZIONE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E1773038-9700-982B-98E3-70DDE179A880}"/>
              </a:ext>
            </a:extLst>
          </p:cNvPr>
          <p:cNvSpPr txBox="1"/>
          <p:nvPr/>
        </p:nvSpPr>
        <p:spPr>
          <a:xfrm>
            <a:off x="6629400" y="895139"/>
            <a:ext cx="5394960" cy="1569660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Constantia" panose="02030602050306030303" pitchFamily="18" charset="0"/>
              </a:rPr>
              <a:t>I SISTEMI DI IA DESTINATI A ESSERE UTILIZZATI PER VALUTARE GLI STUDENTI NEGLI ISTITUTI DI ISTRUZIONE E FORMAZIONE PROFESSIONALE E PER VALUTARE I PARTECIPANTI ALLE PROVE SOLITAMENTE RICHIESTE PER L'AMMISSIONE AGLI ISTITUTI DI ISTRUZIONE.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5CDDC793-D803-1E46-A114-0B5EC567D615}"/>
              </a:ext>
            </a:extLst>
          </p:cNvPr>
          <p:cNvSpPr/>
          <p:nvPr/>
        </p:nvSpPr>
        <p:spPr>
          <a:xfrm rot="16200000">
            <a:off x="5391510" y="3010720"/>
            <a:ext cx="735470" cy="503975"/>
          </a:xfrm>
          <a:prstGeom prst="downArrow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F82B166-23A9-A460-4FB4-B1823CA45779}"/>
              </a:ext>
            </a:extLst>
          </p:cNvPr>
          <p:cNvSpPr txBox="1"/>
          <p:nvPr/>
        </p:nvSpPr>
        <p:spPr>
          <a:xfrm>
            <a:off x="736553" y="3090446"/>
            <a:ext cx="3074049" cy="338554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Constantia" panose="02030602050306030303" pitchFamily="18" charset="0"/>
              </a:rPr>
              <a:t>ATTIVITÀ DI CONTRASTO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FA032519-4EC7-B33C-878B-0448B554BC7B}"/>
              </a:ext>
            </a:extLst>
          </p:cNvPr>
          <p:cNvSpPr txBox="1"/>
          <p:nvPr/>
        </p:nvSpPr>
        <p:spPr>
          <a:xfrm>
            <a:off x="6629400" y="2784999"/>
            <a:ext cx="5394960" cy="132343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Constantia" panose="02030602050306030303" pitchFamily="18" charset="0"/>
              </a:rPr>
              <a:t>I SISTEMI DI IA DESTINATI A ESSERE UTILIZZATI DALLE AUTORITÀ DI CONTRASTO, COME POLIGRAFI E STRUMENTI ANALOGHI, O PER RILEVARE LO STATO EMOTIVO DI UNA PERSONA FISICA.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B0A10810-B739-84C7-86E0-A79F4BCA2083}"/>
              </a:ext>
            </a:extLst>
          </p:cNvPr>
          <p:cNvSpPr txBox="1"/>
          <p:nvPr/>
        </p:nvSpPr>
        <p:spPr>
          <a:xfrm>
            <a:off x="478076" y="4754189"/>
            <a:ext cx="3591004" cy="338555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Constantia" panose="02030602050306030303" pitchFamily="18" charset="0"/>
              </a:rPr>
              <a:t>ACCESSO A PUBBLICI SERVIZI</a:t>
            </a:r>
          </a:p>
        </p:txBody>
      </p:sp>
      <p:sp>
        <p:nvSpPr>
          <p:cNvPr id="25" name="Freccia in giù 24">
            <a:extLst>
              <a:ext uri="{FF2B5EF4-FFF2-40B4-BE49-F238E27FC236}">
                <a16:creationId xmlns:a16="http://schemas.microsoft.com/office/drawing/2014/main" id="{16AC3C6F-DD4F-3113-7907-9C0A20D1CB69}"/>
              </a:ext>
            </a:extLst>
          </p:cNvPr>
          <p:cNvSpPr/>
          <p:nvPr/>
        </p:nvSpPr>
        <p:spPr>
          <a:xfrm rot="16200000">
            <a:off x="5418187" y="4612475"/>
            <a:ext cx="735472" cy="503973"/>
          </a:xfrm>
          <a:prstGeom prst="downArrow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8379546-82CC-ABC9-58A3-1AD6FE4CA288}"/>
              </a:ext>
            </a:extLst>
          </p:cNvPr>
          <p:cNvSpPr txBox="1"/>
          <p:nvPr/>
        </p:nvSpPr>
        <p:spPr>
          <a:xfrm>
            <a:off x="6629400" y="4377999"/>
            <a:ext cx="5394960" cy="1323439"/>
          </a:xfrm>
          <a:prstGeom prst="rect">
            <a:avLst/>
          </a:prstGeom>
          <a:solidFill>
            <a:schemeClr val="bg1"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latin typeface="Constantia" panose="02030602050306030303" pitchFamily="18" charset="0"/>
              </a:rPr>
              <a:t>I SISTEMI DI IA DESTINATI A ESSERE UTILIZZATI PER INVIARE SERVIZI DI EMERGENZA DI PRIMO SOCCORSO O PER STABILIRE PRIORITÀ IN MERITO ALL'INVIO DI TALI SERVIZI, COMPRESI VIGILI DEL FUOCO E ASSISTENZA MEDICA.</a:t>
            </a:r>
          </a:p>
        </p:txBody>
      </p:sp>
    </p:spTree>
    <p:extLst>
      <p:ext uri="{BB962C8B-B14F-4D97-AF65-F5344CB8AC3E}">
        <p14:creationId xmlns:p14="http://schemas.microsoft.com/office/powerpoint/2010/main" val="27417526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4685" y="-62233"/>
            <a:ext cx="9688597" cy="1074094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latin typeface="Constantia" panose="02030602050306030303" pitchFamily="18" charset="0"/>
              </a:rPr>
              <a:t>SISTEMI </a:t>
            </a:r>
            <a:r>
              <a:rPr lang="it-IT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IA</a:t>
            </a:r>
            <a:r>
              <a:rPr lang="it-IT" sz="2800" b="1" dirty="0">
                <a:latin typeface="Constantia" panose="02030602050306030303" pitchFamily="18" charset="0"/>
              </a:rPr>
              <a:t> AD ALTO RISCHIO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D37E27-5550-D231-BFEC-380B23EE6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290293-C2AB-56EA-B8EF-ABD2A6F6CF14}"/>
              </a:ext>
            </a:extLst>
          </p:cNvPr>
          <p:cNvSpPr txBox="1"/>
          <p:nvPr/>
        </p:nvSpPr>
        <p:spPr>
          <a:xfrm>
            <a:off x="1051465" y="6118249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72410081-C1D4-C39D-9487-342C744E4C06}"/>
              </a:ext>
            </a:extLst>
          </p:cNvPr>
          <p:cNvSpPr/>
          <p:nvPr/>
        </p:nvSpPr>
        <p:spPr>
          <a:xfrm rot="16200000">
            <a:off x="6306820" y="214258"/>
            <a:ext cx="735472" cy="503973"/>
          </a:xfrm>
          <a:prstGeom prst="downArrow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D5AE91-3CF9-02BB-4E4F-D1A11203A5F6}"/>
              </a:ext>
            </a:extLst>
          </p:cNvPr>
          <p:cNvSpPr txBox="1"/>
          <p:nvPr/>
        </p:nvSpPr>
        <p:spPr>
          <a:xfrm>
            <a:off x="6003068" y="196407"/>
            <a:ext cx="44216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Constantia" panose="02030602050306030303" pitchFamily="18" charset="0"/>
              </a:rPr>
              <a:t>REQUISITI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F2A19D-169A-DD45-CBC7-0C9A08630585}"/>
              </a:ext>
            </a:extLst>
          </p:cNvPr>
          <p:cNvSpPr txBox="1"/>
          <p:nvPr/>
        </p:nvSpPr>
        <p:spPr>
          <a:xfrm>
            <a:off x="226082" y="845106"/>
            <a:ext cx="8844499" cy="5216632"/>
          </a:xfrm>
          <a:prstGeom prst="rect">
            <a:avLst/>
          </a:prstGeom>
          <a:solidFill>
            <a:srgbClr val="CFC7C5">
              <a:alpha val="80000"/>
            </a:srgb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LA </a:t>
            </a:r>
            <a:r>
              <a:rPr lang="it-IT" b="1" dirty="0">
                <a:latin typeface="Constantia" panose="02030602050306030303" pitchFamily="18" charset="0"/>
              </a:rPr>
              <a:t>DOCUMENTAZIONE TECNICA </a:t>
            </a:r>
            <a:r>
              <a:rPr lang="it-IT" dirty="0">
                <a:latin typeface="Constantia" panose="02030602050306030303" pitchFamily="18" charset="0"/>
              </a:rPr>
              <a:t>DEL SISTEMA DOVRA’ ESSERE REDATTA PRIMA DELL’IMMISSIONE SUL MERCATO DELLO STESSO INSIEME ALLE ISTRUZIONI PER L’USO CHE DEVONO ESSERE ACCURATE E INTELLEGIBILI</a:t>
            </a:r>
          </a:p>
          <a:p>
            <a:endParaRPr lang="it-IT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OCCORRE OSSERVARE UN </a:t>
            </a:r>
            <a:r>
              <a:rPr lang="it-IT" b="1" dirty="0">
                <a:latin typeface="Constantia" panose="02030602050306030303" pitchFamily="18" charset="0"/>
              </a:rPr>
              <a:t>SISTEMA DI GESTIONE DEI RISCHI</a:t>
            </a:r>
            <a:r>
              <a:rPr lang="it-IT" dirty="0">
                <a:latin typeface="Constantia" panose="02030602050306030303" pitchFamily="18" charset="0"/>
              </a:rPr>
              <a:t>: IDENTIFICARE I RISCHI RAGIONEVOLMENTE PREVEDIBILI E ADOZIONE DI MISURE DI GESTIONE DEI RISCHI</a:t>
            </a:r>
          </a:p>
          <a:p>
            <a:endParaRPr lang="it-IT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OCCORRE </a:t>
            </a:r>
            <a:r>
              <a:rPr lang="it-IT" b="1" u="sng" dirty="0">
                <a:latin typeface="Constantia" panose="02030602050306030303" pitchFamily="18" charset="0"/>
              </a:rPr>
              <a:t>OSSERVARE PRATICHE DI GOVERNANCE E GESTIONE DEI DATI</a:t>
            </a:r>
            <a:r>
              <a:rPr lang="it-IT" dirty="0">
                <a:latin typeface="Constantia" panose="02030602050306030303" pitchFamily="18" charset="0"/>
              </a:rPr>
              <a:t>: SCELTE PROGETTUALI PERTINENTI, MISURE TECNICHE PER PREVENIRE POSSIBILI DISTORSIONI, DISCRIMINAZIONI</a:t>
            </a:r>
          </a:p>
          <a:p>
            <a:endParaRPr lang="it-IT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OCCORRE CHE VI SIANO </a:t>
            </a:r>
            <a:r>
              <a:rPr lang="it-IT" b="1" u="sng" dirty="0">
                <a:latin typeface="Constantia" panose="02030602050306030303" pitchFamily="18" charset="0"/>
              </a:rPr>
              <a:t>MISURE DI SORVEGLIANZA UMANA</a:t>
            </a:r>
            <a:r>
              <a:rPr lang="it-IT" u="sng" dirty="0">
                <a:latin typeface="Constantia" panose="02030602050306030303" pitchFamily="18" charset="0"/>
              </a:rPr>
              <a:t> </a:t>
            </a:r>
            <a:r>
              <a:rPr lang="it-IT" dirty="0">
                <a:latin typeface="Constantia" panose="02030602050306030303" pitchFamily="18" charset="0"/>
              </a:rPr>
              <a:t>COMMISURATE AI RISCHI, AL LIVELLO DI AUTONOMIA E AL CONTESTO DI UTILIZZO DEI SISTEMI DI AI</a:t>
            </a:r>
          </a:p>
          <a:p>
            <a:endParaRPr lang="it-IT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I </a:t>
            </a:r>
            <a:r>
              <a:rPr lang="it-IT" b="1" dirty="0">
                <a:latin typeface="Constantia" panose="02030602050306030303" pitchFamily="18" charset="0"/>
              </a:rPr>
              <a:t>DATI PERSONALI PARTICOLARI </a:t>
            </a:r>
            <a:r>
              <a:rPr lang="it-IT" dirty="0">
                <a:latin typeface="Constantia" panose="02030602050306030303" pitchFamily="18" charset="0"/>
              </a:rPr>
              <a:t>POSSONO ESSERE TRATTATI SOLO PREVIA OSSERVANZA DI LIMITAZIONI TECNICHE: AD ES. PSEUDONIMIZZAZIONE</a:t>
            </a:r>
          </a:p>
        </p:txBody>
      </p:sp>
    </p:spTree>
    <p:extLst>
      <p:ext uri="{BB962C8B-B14F-4D97-AF65-F5344CB8AC3E}">
        <p14:creationId xmlns:p14="http://schemas.microsoft.com/office/powerpoint/2010/main" val="116851775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474685" y="-62233"/>
            <a:ext cx="9688597" cy="1074094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latin typeface="Constantia" panose="02030602050306030303" pitchFamily="18" charset="0"/>
              </a:rPr>
              <a:t>SISTEMI </a:t>
            </a:r>
            <a:r>
              <a:rPr lang="it-IT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IA</a:t>
            </a:r>
            <a:r>
              <a:rPr lang="it-IT" sz="2800" b="1" dirty="0">
                <a:latin typeface="Constantia" panose="02030602050306030303" pitchFamily="18" charset="0"/>
              </a:rPr>
              <a:t> AD ALTO RISCHIO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D37E27-5550-D231-BFEC-380B23EE6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290293-C2AB-56EA-B8EF-ABD2A6F6CF14}"/>
              </a:ext>
            </a:extLst>
          </p:cNvPr>
          <p:cNvSpPr txBox="1"/>
          <p:nvPr/>
        </p:nvSpPr>
        <p:spPr>
          <a:xfrm>
            <a:off x="1051465" y="6118249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72410081-C1D4-C39D-9487-342C744E4C06}"/>
              </a:ext>
            </a:extLst>
          </p:cNvPr>
          <p:cNvSpPr/>
          <p:nvPr/>
        </p:nvSpPr>
        <p:spPr>
          <a:xfrm rot="16200000">
            <a:off x="6306820" y="214258"/>
            <a:ext cx="735472" cy="503973"/>
          </a:xfrm>
          <a:prstGeom prst="downArrow">
            <a:avLst/>
          </a:prstGeom>
          <a:solidFill>
            <a:schemeClr val="tx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D5AE91-3CF9-02BB-4E4F-D1A11203A5F6}"/>
              </a:ext>
            </a:extLst>
          </p:cNvPr>
          <p:cNvSpPr txBox="1"/>
          <p:nvPr/>
        </p:nvSpPr>
        <p:spPr>
          <a:xfrm>
            <a:off x="6274649" y="213204"/>
            <a:ext cx="44216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latin typeface="Constantia" panose="02030602050306030303" pitchFamily="18" charset="0"/>
              </a:rPr>
              <a:t>ADEMPIMENTI </a:t>
            </a:r>
          </a:p>
          <a:p>
            <a:pPr algn="ctr"/>
            <a:r>
              <a:rPr lang="it-IT" sz="1200" b="1" dirty="0">
                <a:latin typeface="Constantia" panose="02030602050306030303" pitchFamily="18" charset="0"/>
              </a:rPr>
              <a:t>(Capo III, sez. 3, art. 16)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12F2A19D-169A-DD45-CBC7-0C9A08630585}"/>
              </a:ext>
            </a:extLst>
          </p:cNvPr>
          <p:cNvSpPr txBox="1"/>
          <p:nvPr/>
        </p:nvSpPr>
        <p:spPr>
          <a:xfrm>
            <a:off x="226082" y="902948"/>
            <a:ext cx="8970169" cy="5203707"/>
          </a:xfrm>
          <a:prstGeom prst="rect">
            <a:avLst/>
          </a:prstGeom>
          <a:solidFill>
            <a:srgbClr val="CFC7C5">
              <a:alpha val="80000"/>
            </a:srgbClr>
          </a:solidFill>
        </p:spPr>
        <p:txBody>
          <a:bodyPr wrap="square" rtlCol="0">
            <a:spAutoFit/>
          </a:bodyPr>
          <a:lstStyle/>
          <a:p>
            <a:r>
              <a:rPr lang="it-IT" dirty="0">
                <a:latin typeface="Constantia" panose="02030602050306030303" pitchFamily="18" charset="0"/>
              </a:rPr>
              <a:t>I</a:t>
            </a:r>
            <a:r>
              <a:rPr lang="it-IT" u="sng" dirty="0">
                <a:latin typeface="Constantia" panose="02030602050306030303" pitchFamily="18" charset="0"/>
              </a:rPr>
              <a:t> FORNITORI </a:t>
            </a:r>
            <a:r>
              <a:rPr lang="it-IT" dirty="0">
                <a:latin typeface="Constantia" panose="02030602050306030303" pitchFamily="18" charset="0"/>
              </a:rPr>
              <a:t>DEI SISTEMI IA AD ALTO RISCHIO DEVONO</a:t>
            </a:r>
          </a:p>
          <a:p>
            <a:endParaRPr lang="it-IT" dirty="0">
              <a:latin typeface="Constantia" panose="02030602050306030303" pitchFamily="18" charset="0"/>
            </a:endParaRPr>
          </a:p>
          <a:p>
            <a:r>
              <a:rPr lang="it-IT" dirty="0">
                <a:latin typeface="Constantia" panose="02030602050306030303" pitchFamily="18" charset="0"/>
              </a:rPr>
              <a:t>-GARANTIRE CHE I LORO SISTEMI SIANO CONFORMI AI REQUSITI E, ESSERE IN GRADO DI DIMOSTRARLO SU RICHIESTA MOTIVATA DI UN’AUTORITA’ NAZIONALE COMPETENTE</a:t>
            </a:r>
          </a:p>
          <a:p>
            <a:endParaRPr lang="it-IT" dirty="0">
              <a:latin typeface="Constantia" panose="02030602050306030303" pitchFamily="18" charset="0"/>
            </a:endParaRPr>
          </a:p>
          <a:p>
            <a:r>
              <a:rPr lang="it-IT" dirty="0">
                <a:latin typeface="Constantia" panose="02030602050306030303" pitchFamily="18" charset="0"/>
              </a:rPr>
              <a:t>-CONSERVANO LA DOCUMENTAZIONE TECNICA E I LOG GENERATI AUTOMATICAMENTE</a:t>
            </a:r>
          </a:p>
          <a:p>
            <a:endParaRPr lang="it-IT" dirty="0">
              <a:latin typeface="Constantia" panose="02030602050306030303" pitchFamily="18" charset="0"/>
            </a:endParaRPr>
          </a:p>
          <a:p>
            <a:r>
              <a:rPr lang="it-IT" dirty="0">
                <a:latin typeface="Constantia" panose="02030602050306030303" pitchFamily="18" charset="0"/>
              </a:rPr>
              <a:t>-ELABORANO UNA DICHIARAZIONE DI CONFORMITA’ UE A NORMA DELL’ART. 47</a:t>
            </a:r>
          </a:p>
          <a:p>
            <a:endParaRPr lang="it-IT" dirty="0">
              <a:latin typeface="Constantia" panose="02030602050306030303" pitchFamily="18" charset="0"/>
            </a:endParaRPr>
          </a:p>
          <a:p>
            <a:r>
              <a:rPr lang="it-IT" dirty="0">
                <a:latin typeface="Constantia" panose="02030602050306030303" pitchFamily="18" charset="0"/>
              </a:rPr>
              <a:t>-APPONGONO LA MARCATURA CE SUL SISTEMA AI AD ALTO RISCHIO</a:t>
            </a:r>
          </a:p>
          <a:p>
            <a:endParaRPr lang="it-IT" dirty="0">
              <a:latin typeface="Constantia" panose="02030602050306030303" pitchFamily="18" charset="0"/>
            </a:endParaRPr>
          </a:p>
          <a:p>
            <a:r>
              <a:rPr lang="it-IT" dirty="0">
                <a:latin typeface="Constantia" panose="02030602050306030303" pitchFamily="18" charset="0"/>
              </a:rPr>
              <a:t>-GARANTISCONO CHE IL SISTEMA DI IA AD ALTO RISCHIO SIA CONFORME AI REQUISITI DI ACCESSIBILITÀ IN CONFORMITÀ DELLE DIRETTIVE (UE) 2016/2102 E (UE) 2019/882</a:t>
            </a:r>
          </a:p>
          <a:p>
            <a:endParaRPr lang="it-IT" dirty="0">
              <a:latin typeface="Constantia" panose="02030602050306030303" pitchFamily="18" charset="0"/>
            </a:endParaRPr>
          </a:p>
          <a:p>
            <a:r>
              <a:rPr lang="it-IT" dirty="0">
                <a:latin typeface="Constantia" panose="02030602050306030303" pitchFamily="18" charset="0"/>
              </a:rPr>
              <a:t>-ISTITUISCONO UN SISTEMA DI GESTIONE DELLA QUALITA’</a:t>
            </a:r>
          </a:p>
        </p:txBody>
      </p:sp>
    </p:spTree>
    <p:extLst>
      <p:ext uri="{BB962C8B-B14F-4D97-AF65-F5344CB8AC3E}">
        <p14:creationId xmlns:p14="http://schemas.microsoft.com/office/powerpoint/2010/main" val="14838097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01" y="8383"/>
            <a:ext cx="9688597" cy="984782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SISTEMI IA A RISCHIO</a:t>
            </a:r>
            <a:r>
              <a:rPr lang="it-IT" sz="2400" b="1" u="sng" dirty="0">
                <a:solidFill>
                  <a:schemeClr val="bg1"/>
                </a:solidFill>
                <a:latin typeface="Constantia" panose="02030602050306030303" pitchFamily="18" charset="0"/>
              </a:rPr>
              <a:t> NON </a:t>
            </a:r>
            <a: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ELEVATO</a:t>
            </a:r>
            <a:b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(art. 6 par. 3 AI Act)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D37E27-5550-D231-BFEC-380B23EE67E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290293-C2AB-56EA-B8EF-ABD2A6F6CF14}"/>
              </a:ext>
            </a:extLst>
          </p:cNvPr>
          <p:cNvSpPr txBox="1"/>
          <p:nvPr/>
        </p:nvSpPr>
        <p:spPr>
          <a:xfrm>
            <a:off x="1051465" y="6118249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72410081-C1D4-C39D-9487-342C744E4C06}"/>
              </a:ext>
            </a:extLst>
          </p:cNvPr>
          <p:cNvSpPr/>
          <p:nvPr/>
        </p:nvSpPr>
        <p:spPr>
          <a:xfrm>
            <a:off x="5883087" y="988895"/>
            <a:ext cx="425825" cy="276999"/>
          </a:xfrm>
          <a:prstGeom prst="downArrow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41D5AE91-3CF9-02BB-4E4F-D1A11203A5F6}"/>
              </a:ext>
            </a:extLst>
          </p:cNvPr>
          <p:cNvSpPr txBox="1"/>
          <p:nvPr/>
        </p:nvSpPr>
        <p:spPr>
          <a:xfrm>
            <a:off x="1117676" y="1347642"/>
            <a:ext cx="99566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dirty="0">
                <a:solidFill>
                  <a:schemeClr val="bg1"/>
                </a:solidFill>
                <a:latin typeface="Constantia" panose="02030602050306030303" pitchFamily="18" charset="0"/>
              </a:rPr>
              <a:t>NON PRESENTANO UN RISCHIO SIGNIFICATIVO DI DANNO PER LA SALUTE, LA SICUREZZA O PER I DIRITTI FONDAMENTALI DELLE PERSONE ANCHE NEL SENSO DI NON INFLUENZARE MATERIALMENTE IL RISULTATO DEL PROCESSO DECISIONALE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1EB142E-C15C-D4C0-B1DF-545063974436}"/>
              </a:ext>
            </a:extLst>
          </p:cNvPr>
          <p:cNvSpPr txBox="1"/>
          <p:nvPr/>
        </p:nvSpPr>
        <p:spPr>
          <a:xfrm>
            <a:off x="1051465" y="2055034"/>
            <a:ext cx="9956645" cy="369332"/>
          </a:xfrm>
          <a:prstGeom prst="rect">
            <a:avLst/>
          </a:prstGeom>
          <a:solidFill>
            <a:schemeClr val="bg1">
              <a:lumMod val="95000"/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onstantia" panose="02030602050306030303" pitchFamily="18" charset="0"/>
              </a:rPr>
              <a:t>I SISTEMI IA A RISCHIO NON ELEVATO DEVONO SODDISFARE LE SEGUENTI CONDIZIONI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7F4F1464-0CCA-4D5A-20BD-52F2845496B7}"/>
              </a:ext>
            </a:extLst>
          </p:cNvPr>
          <p:cNvSpPr txBox="1"/>
          <p:nvPr/>
        </p:nvSpPr>
        <p:spPr>
          <a:xfrm>
            <a:off x="1117676" y="3100506"/>
            <a:ext cx="10022856" cy="2800767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 algn="just">
              <a:buFont typeface="+mj-lt"/>
              <a:buAutoNum type="arabicPeriod"/>
            </a:pPr>
            <a:r>
              <a:rPr lang="it-IT" sz="1600" dirty="0">
                <a:latin typeface="Constantia" panose="02030602050306030303" pitchFamily="18" charset="0"/>
              </a:rPr>
              <a:t>IL SISTEMA DI IA È DESTINATO A ESEGUIRE UN COMPITO PROCEDURALE LIMITATO;</a:t>
            </a:r>
          </a:p>
          <a:p>
            <a:pPr marL="342900" indent="-342900" algn="just">
              <a:buFont typeface="+mj-lt"/>
              <a:buAutoNum type="arabicPeriod"/>
            </a:pPr>
            <a:endParaRPr lang="it-IT" sz="1600" dirty="0">
              <a:latin typeface="Constantia" panose="02030602050306030303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it-IT" sz="1600" dirty="0">
                <a:latin typeface="Constantia" panose="02030602050306030303" pitchFamily="18" charset="0"/>
              </a:rPr>
              <a:t>IL SISTEMA DI IA È DESTINATO A MIGLIORARE IL RISULTATO DI UN'ATTIVITÀ UMANA PRECEDENTEMENTE COMPLETATA;</a:t>
            </a:r>
          </a:p>
          <a:p>
            <a:pPr marL="342900" indent="-342900" algn="just">
              <a:buFont typeface="+mj-lt"/>
              <a:buAutoNum type="arabicPeriod"/>
            </a:pPr>
            <a:endParaRPr lang="it-IT" sz="1600" dirty="0">
              <a:latin typeface="Constantia" panose="02030602050306030303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it-IT" sz="1600" dirty="0">
                <a:latin typeface="Constantia" panose="02030602050306030303" pitchFamily="18" charset="0"/>
              </a:rPr>
              <a:t>IL SISTEMA DI IA È DESTINATO A RILEVARE SCHEMI DECISIONALI O DEVIAZIONI DA SCHEMI DECISIONALI PRECEDENTI E NON È INTESO A SOSTITUIRE O INFLUENZARE LA VALUTAZIONE UMANA PRECEDENTEMENTE COMPLETATA SENZA UN'ADEGUATA REVISIONE UMANA; </a:t>
            </a:r>
          </a:p>
          <a:p>
            <a:pPr marL="342900" indent="-342900" algn="just">
              <a:buFont typeface="+mj-lt"/>
              <a:buAutoNum type="arabicPeriod"/>
            </a:pPr>
            <a:endParaRPr lang="it-IT" sz="1600" dirty="0">
              <a:latin typeface="Constantia" panose="02030602050306030303" pitchFamily="18" charset="0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it-IT" sz="1600" dirty="0">
                <a:latin typeface="Constantia" panose="02030602050306030303" pitchFamily="18" charset="0"/>
              </a:rPr>
              <a:t>IL SISTEMA DI IA È DESTINATO A ESEGUIRE UN COMPITO PREPARATORIO PER UNA VALUTAZIONE PERTINENTE AI FINI DEI CASI D'USO ELENCATI NELL'ALLEGATO III DEL REGOLAMENTO.</a:t>
            </a: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F6FCD1D7-80D6-542B-C4B0-8A89965AAF33}"/>
              </a:ext>
            </a:extLst>
          </p:cNvPr>
          <p:cNvSpPr/>
          <p:nvPr/>
        </p:nvSpPr>
        <p:spPr>
          <a:xfrm>
            <a:off x="5883087" y="2593942"/>
            <a:ext cx="425825" cy="276999"/>
          </a:xfrm>
          <a:prstGeom prst="downArrow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2065182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9243" y="9404"/>
            <a:ext cx="8920758" cy="785569"/>
          </a:xfrm>
        </p:spPr>
        <p:txBody>
          <a:bodyPr>
            <a:normAutofit fontScale="90000"/>
          </a:bodyPr>
          <a:lstStyle/>
          <a:p>
            <a:pPr algn="ctr"/>
            <a:r>
              <a:rPr lang="it-IT" sz="2800" b="1" dirty="0">
                <a:solidFill>
                  <a:srgbClr val="545656"/>
                </a:solidFill>
                <a:latin typeface="Constantia" panose="02030602050306030303" pitchFamily="18" charset="0"/>
              </a:rPr>
              <a:t>L’AI ACT GARANTISCE</a:t>
            </a:r>
            <a:br>
              <a:rPr lang="it-IT" sz="2800" b="1" dirty="0">
                <a:solidFill>
                  <a:srgbClr val="545656"/>
                </a:solidFill>
                <a:latin typeface="Constantia" panose="02030602050306030303" pitchFamily="18" charset="0"/>
              </a:rPr>
            </a:br>
            <a:r>
              <a:rPr lang="it-IT" sz="2800" b="1" dirty="0">
                <a:solidFill>
                  <a:srgbClr val="545656"/>
                </a:solidFill>
                <a:latin typeface="Constantia" panose="02030602050306030303" pitchFamily="18" charset="0"/>
              </a:rPr>
              <a:t>AFFIDABILITÀ DEI SISTEMI DI IA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D37E27-5550-D231-BFEC-380B23EE6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290293-C2AB-56EA-B8EF-ABD2A6F6CF14}"/>
              </a:ext>
            </a:extLst>
          </p:cNvPr>
          <p:cNvSpPr txBox="1"/>
          <p:nvPr/>
        </p:nvSpPr>
        <p:spPr>
          <a:xfrm>
            <a:off x="1051465" y="6118249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8" name="Ovale 7">
            <a:extLst>
              <a:ext uri="{FF2B5EF4-FFF2-40B4-BE49-F238E27FC236}">
                <a16:creationId xmlns:a16="http://schemas.microsoft.com/office/drawing/2014/main" id="{7FEAEA02-E302-016A-44C0-0BDA3116F96B}"/>
              </a:ext>
            </a:extLst>
          </p:cNvPr>
          <p:cNvSpPr/>
          <p:nvPr/>
        </p:nvSpPr>
        <p:spPr>
          <a:xfrm>
            <a:off x="1073474" y="2388733"/>
            <a:ext cx="2201246" cy="1713050"/>
          </a:xfrm>
          <a:prstGeom prst="ellipse">
            <a:avLst/>
          </a:prstGeom>
          <a:solidFill>
            <a:srgbClr val="A22A3B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  <a:latin typeface="Constantia" panose="02030602050306030303" pitchFamily="18" charset="0"/>
              </a:rPr>
              <a:t>ROBUSTEZZA TECNICA</a:t>
            </a:r>
          </a:p>
          <a:p>
            <a:pPr algn="ctr"/>
            <a:r>
              <a:rPr lang="it-IT" sz="1200" b="1" dirty="0">
                <a:solidFill>
                  <a:schemeClr val="tx1"/>
                </a:solidFill>
                <a:latin typeface="Constantia" panose="02030602050306030303" pitchFamily="18" charset="0"/>
              </a:rPr>
              <a:t>(RESILIENZA AGLI ATTACCHI)</a:t>
            </a:r>
          </a:p>
        </p:txBody>
      </p:sp>
      <p:sp>
        <p:nvSpPr>
          <p:cNvPr id="9" name="Ovale 8">
            <a:extLst>
              <a:ext uri="{FF2B5EF4-FFF2-40B4-BE49-F238E27FC236}">
                <a16:creationId xmlns:a16="http://schemas.microsoft.com/office/drawing/2014/main" id="{913E2D45-D942-01BD-A3C9-566B4BBEF435}"/>
              </a:ext>
            </a:extLst>
          </p:cNvPr>
          <p:cNvSpPr/>
          <p:nvPr/>
        </p:nvSpPr>
        <p:spPr>
          <a:xfrm>
            <a:off x="5826178" y="4313982"/>
            <a:ext cx="2201247" cy="1713050"/>
          </a:xfrm>
          <a:prstGeom prst="ellipse">
            <a:avLst/>
          </a:prstGeom>
          <a:solidFill>
            <a:srgbClr val="A22A3B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  <a:latin typeface="Constantia" panose="02030602050306030303" pitchFamily="18" charset="0"/>
              </a:rPr>
              <a:t>TRASPARENZA</a:t>
            </a:r>
          </a:p>
          <a:p>
            <a:pPr algn="ctr"/>
            <a:r>
              <a:rPr lang="it-IT" sz="1200" b="1" dirty="0">
                <a:solidFill>
                  <a:schemeClr val="tx1"/>
                </a:solidFill>
                <a:latin typeface="Constantia" panose="02030602050306030303" pitchFamily="18" charset="0"/>
              </a:rPr>
              <a:t>(ESPLICABILITÀ, TRACCIABILITÀ)</a:t>
            </a:r>
          </a:p>
        </p:txBody>
      </p:sp>
      <p:sp>
        <p:nvSpPr>
          <p:cNvPr id="10" name="Ovale 9">
            <a:extLst>
              <a:ext uri="{FF2B5EF4-FFF2-40B4-BE49-F238E27FC236}">
                <a16:creationId xmlns:a16="http://schemas.microsoft.com/office/drawing/2014/main" id="{736613AC-19FB-DB03-0BB4-69FE0CEE266E}"/>
              </a:ext>
            </a:extLst>
          </p:cNvPr>
          <p:cNvSpPr/>
          <p:nvPr/>
        </p:nvSpPr>
        <p:spPr>
          <a:xfrm>
            <a:off x="262042" y="264219"/>
            <a:ext cx="2201246" cy="1713050"/>
          </a:xfrm>
          <a:prstGeom prst="ellipse">
            <a:avLst/>
          </a:prstGeom>
          <a:solidFill>
            <a:srgbClr val="A22A3B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  <a:latin typeface="Constantia" panose="02030602050306030303" pitchFamily="18" charset="0"/>
              </a:rPr>
              <a:t>SORVEGLIANZA UMANA -&gt; ACCOUNTABILITY</a:t>
            </a:r>
          </a:p>
        </p:txBody>
      </p:sp>
      <p:sp>
        <p:nvSpPr>
          <p:cNvPr id="13" name="Ovale 12">
            <a:extLst>
              <a:ext uri="{FF2B5EF4-FFF2-40B4-BE49-F238E27FC236}">
                <a16:creationId xmlns:a16="http://schemas.microsoft.com/office/drawing/2014/main" id="{4EF603D3-2CE7-FBF8-AB12-602F7900CBEC}"/>
              </a:ext>
            </a:extLst>
          </p:cNvPr>
          <p:cNvSpPr/>
          <p:nvPr/>
        </p:nvSpPr>
        <p:spPr>
          <a:xfrm>
            <a:off x="3045345" y="4033001"/>
            <a:ext cx="2201247" cy="1713050"/>
          </a:xfrm>
          <a:prstGeom prst="ellipse">
            <a:avLst/>
          </a:prstGeom>
          <a:solidFill>
            <a:srgbClr val="A22A3B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  <a:latin typeface="Constantia" panose="02030602050306030303" pitchFamily="18" charset="0"/>
              </a:rPr>
              <a:t>RISERVATEZZA E GOVERNANCE DEI DATI</a:t>
            </a:r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3A33D9E5-8246-F1DF-E655-A9130F7B962F}"/>
              </a:ext>
            </a:extLst>
          </p:cNvPr>
          <p:cNvSpPr/>
          <p:nvPr/>
        </p:nvSpPr>
        <p:spPr>
          <a:xfrm>
            <a:off x="8739051" y="4349977"/>
            <a:ext cx="2201247" cy="1713050"/>
          </a:xfrm>
          <a:prstGeom prst="ellipse">
            <a:avLst/>
          </a:prstGeom>
          <a:solidFill>
            <a:srgbClr val="A22A3B">
              <a:alpha val="84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400" b="1" dirty="0">
                <a:solidFill>
                  <a:schemeClr val="tx1"/>
                </a:solidFill>
                <a:latin typeface="Constantia" panose="02030602050306030303" pitchFamily="18" charset="0"/>
              </a:rPr>
              <a:t>SOSTENIBILITA’</a:t>
            </a:r>
          </a:p>
        </p:txBody>
      </p:sp>
    </p:spTree>
    <p:extLst>
      <p:ext uri="{BB962C8B-B14F-4D97-AF65-F5344CB8AC3E}">
        <p14:creationId xmlns:p14="http://schemas.microsoft.com/office/powerpoint/2010/main" val="3818094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D5086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magine 13" descr="Immagine che contiene disegno, dipinto, schizzo, Opera d'arte&#10;&#10;Descrizione generata automaticamente">
            <a:extLst>
              <a:ext uri="{FF2B5EF4-FFF2-40B4-BE49-F238E27FC236}">
                <a16:creationId xmlns:a16="http://schemas.microsoft.com/office/drawing/2014/main" id="{619D1B09-E923-3626-86EF-472927E02C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943600" cy="6858001"/>
          </a:xfrm>
          <a:prstGeom prst="rect">
            <a:avLst/>
          </a:prstGeom>
        </p:spPr>
      </p:pic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65356" y="1851764"/>
            <a:ext cx="11810450" cy="2540393"/>
          </a:xfrm>
          <a:noFill/>
        </p:spPr>
        <p:txBody>
          <a:bodyPr>
            <a:normAutofit/>
          </a:bodyPr>
          <a:lstStyle/>
          <a:p>
            <a:pPr algn="ctr"/>
            <a:r>
              <a:rPr lang="it-IT" sz="3200" b="1" dirty="0">
                <a:solidFill>
                  <a:srgbClr val="BFA958"/>
                </a:solidFill>
                <a:latin typeface="Fairwater Script" panose="02000507000000020003" pitchFamily="2" charset="0"/>
                <a:ea typeface="STFangsong" panose="020B0503020204020204" pitchFamily="2" charset="-122"/>
              </a:rPr>
              <a:t>Intelligenza artificiale</a:t>
            </a:r>
            <a:br>
              <a:rPr lang="it-IT" sz="3200" b="1" dirty="0">
                <a:solidFill>
                  <a:srgbClr val="BFA958"/>
                </a:solidFill>
                <a:latin typeface="Fairwater Script" panose="02000507000000020003" pitchFamily="2" charset="0"/>
                <a:ea typeface="STFangsong" panose="020B0503020204020204" pitchFamily="2" charset="-122"/>
              </a:rPr>
            </a:br>
            <a:r>
              <a:rPr lang="it-IT" sz="3200" b="1" dirty="0">
                <a:solidFill>
                  <a:srgbClr val="B26B5C"/>
                </a:solidFill>
                <a:latin typeface="Fairwater Script" panose="02000507000000020003" pitchFamily="2" charset="0"/>
                <a:ea typeface="STFangsong" panose="020B0503020204020204" pitchFamily="2" charset="-122"/>
              </a:rPr>
              <a:t> antropocentrica</a:t>
            </a:r>
            <a:b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endParaRPr lang="it-IT" sz="16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D37E27-5550-D231-BFEC-380B23EE6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290293-C2AB-56EA-B8EF-ABD2A6F6CF14}"/>
              </a:ext>
            </a:extLst>
          </p:cNvPr>
          <p:cNvSpPr txBox="1"/>
          <p:nvPr/>
        </p:nvSpPr>
        <p:spPr>
          <a:xfrm>
            <a:off x="1051465" y="6118249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</p:spTree>
    <p:extLst>
      <p:ext uri="{BB962C8B-B14F-4D97-AF65-F5344CB8AC3E}">
        <p14:creationId xmlns:p14="http://schemas.microsoft.com/office/powerpoint/2010/main" val="3126046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Immagine che contiene uomo, vestiti, occhiali, persona&#10;&#10;Descrizione generata automaticamente">
            <a:extLst>
              <a:ext uri="{FF2B5EF4-FFF2-40B4-BE49-F238E27FC236}">
                <a16:creationId xmlns:a16="http://schemas.microsoft.com/office/drawing/2014/main" id="{C7D28184-12E6-3514-F58D-EBD5BD27DB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6202"/>
            <a:ext cx="12191999" cy="6850060"/>
          </a:xfrm>
          <a:prstGeom prst="rect">
            <a:avLst/>
          </a:prstGeom>
          <a:effectLst>
            <a:glow>
              <a:schemeClr val="accent1"/>
            </a:glow>
            <a:outerShdw blurRad="50800" dist="50800" dir="5400000" sx="1000" sy="1000" algn="ctr" rotWithShape="0">
              <a:srgbClr val="000000"/>
            </a:outerShdw>
            <a:reflection endPos="0" dist="50800" dir="5400000" sy="-100000" algn="bl" rotWithShape="0"/>
          </a:effectLst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301A291A-4A04-0C11-B11B-73D80115003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cxnSp>
        <p:nvCxnSpPr>
          <p:cNvPr id="7" name="Connettore diritto 6">
            <a:extLst>
              <a:ext uri="{FF2B5EF4-FFF2-40B4-BE49-F238E27FC236}">
                <a16:creationId xmlns:a16="http://schemas.microsoft.com/office/drawing/2014/main" id="{0FF1B9B4-358D-2E83-1A6B-E16FA16CE997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46D2543D-8380-3E3F-2550-CF024AEE6F7B}"/>
              </a:ext>
            </a:extLst>
          </p:cNvPr>
          <p:cNvSpPr txBox="1"/>
          <p:nvPr/>
        </p:nvSpPr>
        <p:spPr>
          <a:xfrm>
            <a:off x="1038147" y="6107124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FAEA646-F02F-AF47-536F-551A45E41C68}"/>
              </a:ext>
            </a:extLst>
          </p:cNvPr>
          <p:cNvSpPr txBox="1"/>
          <p:nvPr/>
        </p:nvSpPr>
        <p:spPr>
          <a:xfrm>
            <a:off x="2262464" y="334929"/>
            <a:ext cx="7550894" cy="1077218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b="1" i="0" u="none" strike="noStrike" baseline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 </a:t>
            </a:r>
            <a:r>
              <a:rPr lang="it-IT" sz="3200" b="1" i="0" u="none" strike="noStrike" baseline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«Per l’intelligenza a</a:t>
            </a:r>
            <a:r>
              <a:rPr lang="it-IT" sz="32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nstantia" panose="02030602050306030303" pitchFamily="18" charset="0"/>
              </a:rPr>
              <a:t>rtificiale ci vuole molta intelligenza e cuore umano»</a:t>
            </a:r>
            <a:endParaRPr lang="it-IT" dirty="0"/>
          </a:p>
        </p:txBody>
      </p:sp>
      <p:pic>
        <p:nvPicPr>
          <p:cNvPr id="13" name="Immagine 12" descr="Immagine che contiene schizzo, illustrazione, Line art, arte&#10;&#10;Descrizione generata automaticamente">
            <a:extLst>
              <a:ext uri="{FF2B5EF4-FFF2-40B4-BE49-F238E27FC236}">
                <a16:creationId xmlns:a16="http://schemas.microsoft.com/office/drawing/2014/main" id="{9DE8F4CB-D532-E601-37A0-779ED4F6572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4437" y="2357437"/>
            <a:ext cx="2143125" cy="2143125"/>
          </a:xfrm>
          <a:prstGeom prst="rect">
            <a:avLst/>
          </a:prstGeom>
          <a:solidFill>
            <a:schemeClr val="tx1"/>
          </a:solidFill>
          <a:effectLst>
            <a:softEdge rad="393700"/>
          </a:effectLst>
        </p:spPr>
      </p:pic>
    </p:spTree>
    <p:extLst>
      <p:ext uri="{BB962C8B-B14F-4D97-AF65-F5344CB8AC3E}">
        <p14:creationId xmlns:p14="http://schemas.microsoft.com/office/powerpoint/2010/main" val="221921188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1701" y="-147245"/>
            <a:ext cx="9688597" cy="1074094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USO CONSAPEVOLE DELL’INTELLIGENZA ARTIFICIALE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D37E27-5550-D231-BFEC-380B23EE6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290293-C2AB-56EA-B8EF-ABD2A6F6CF14}"/>
              </a:ext>
            </a:extLst>
          </p:cNvPr>
          <p:cNvSpPr txBox="1"/>
          <p:nvPr/>
        </p:nvSpPr>
        <p:spPr>
          <a:xfrm>
            <a:off x="1051465" y="6118249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51B9F5F0-8746-3ACD-E6EC-9522EF0677CF}"/>
              </a:ext>
            </a:extLst>
          </p:cNvPr>
          <p:cNvSpPr txBox="1"/>
          <p:nvPr/>
        </p:nvSpPr>
        <p:spPr>
          <a:xfrm>
            <a:off x="4360131" y="2289016"/>
            <a:ext cx="3795823" cy="1200329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onstantia" panose="02030602050306030303" pitchFamily="18" charset="0"/>
              </a:rPr>
              <a:t>Principio di trasparenza </a:t>
            </a:r>
            <a:r>
              <a:rPr lang="it-IT" dirty="0">
                <a:latin typeface="Constantia" panose="02030602050306030303" pitchFamily="18" charset="0"/>
              </a:rPr>
              <a:t>come principio comune a tutti i livelli di rischio: l’agire della macchina deve essere intellegibile per l’uomo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96B46D3F-87F3-4C72-16F5-A6EBD27E64B8}"/>
              </a:ext>
            </a:extLst>
          </p:cNvPr>
          <p:cNvSpPr txBox="1"/>
          <p:nvPr/>
        </p:nvSpPr>
        <p:spPr>
          <a:xfrm>
            <a:off x="2046789" y="634597"/>
            <a:ext cx="8646288" cy="923330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dirty="0">
                <a:highlight>
                  <a:srgbClr val="F5F5F5"/>
                </a:highlight>
                <a:latin typeface="Constantia" panose="02030602050306030303" pitchFamily="18" charset="0"/>
              </a:rPr>
              <a:t>P. BENANTI: «</a:t>
            </a:r>
            <a:r>
              <a:rPr lang="it-IT" b="0" i="0" dirty="0">
                <a:effectLst/>
                <a:highlight>
                  <a:srgbClr val="F5F5F5"/>
                </a:highlight>
                <a:latin typeface="Constantia" panose="02030602050306030303" pitchFamily="18" charset="0"/>
              </a:rPr>
              <a:t>La percezione del valore etico è una capacità puramente umana. La capacità di lavorare dei valori numerici è invece l’abilità della macchina. L’</a:t>
            </a:r>
            <a:r>
              <a:rPr lang="it-IT" b="1" i="0" dirty="0" err="1">
                <a:effectLst/>
                <a:highlight>
                  <a:srgbClr val="F5F5F5"/>
                </a:highlight>
                <a:latin typeface="Constantia" panose="02030602050306030303" pitchFamily="18" charset="0"/>
              </a:rPr>
              <a:t>algor</a:t>
            </a:r>
            <a:r>
              <a:rPr lang="it-IT" b="1" i="0" dirty="0">
                <a:effectLst/>
                <a:highlight>
                  <a:srgbClr val="F5F5F5"/>
                </a:highlight>
                <a:latin typeface="Constantia" panose="02030602050306030303" pitchFamily="18" charset="0"/>
              </a:rPr>
              <a:t>-etica</a:t>
            </a:r>
            <a:r>
              <a:rPr lang="it-IT" b="0" i="0" dirty="0">
                <a:effectLst/>
                <a:highlight>
                  <a:srgbClr val="F5F5F5"/>
                </a:highlight>
                <a:latin typeface="Constantia" panose="02030602050306030303" pitchFamily="18" charset="0"/>
              </a:rPr>
              <a:t> nasce se siamo in grado di trasformare in qualcosa di computabile il valore morale»</a:t>
            </a:r>
            <a:endParaRPr lang="it-IT" dirty="0">
              <a:latin typeface="Constantia" panose="02030602050306030303" pitchFamily="18" charset="0"/>
            </a:endParaRPr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D3287612-D3E6-0EC1-C156-BFF2E81C0FC0}"/>
              </a:ext>
            </a:extLst>
          </p:cNvPr>
          <p:cNvSpPr/>
          <p:nvPr/>
        </p:nvSpPr>
        <p:spPr>
          <a:xfrm>
            <a:off x="6126867" y="1638019"/>
            <a:ext cx="486132" cy="480823"/>
          </a:xfrm>
          <a:prstGeom prst="downArrow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F0728ADE-50EC-3B47-D873-A375AD2071D8}"/>
              </a:ext>
            </a:extLst>
          </p:cNvPr>
          <p:cNvSpPr/>
          <p:nvPr/>
        </p:nvSpPr>
        <p:spPr>
          <a:xfrm>
            <a:off x="6126867" y="3596674"/>
            <a:ext cx="486132" cy="510747"/>
          </a:xfrm>
          <a:prstGeom prst="downArrow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2267FF5-2B6A-C016-1CFC-C6DEABFAFCBC}"/>
              </a:ext>
            </a:extLst>
          </p:cNvPr>
          <p:cNvSpPr txBox="1"/>
          <p:nvPr/>
        </p:nvSpPr>
        <p:spPr>
          <a:xfrm>
            <a:off x="4360131" y="4289426"/>
            <a:ext cx="3795823" cy="1200329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latin typeface="Constantia" panose="02030602050306030303" pitchFamily="18" charset="0"/>
              </a:rPr>
              <a:t>La macchina deve adattarsi all’uomo, e non viceversa: si parla di </a:t>
            </a:r>
            <a:r>
              <a:rPr lang="it-IT" b="1" dirty="0">
                <a:latin typeface="Constantia" panose="02030602050306030303" pitchFamily="18" charset="0"/>
              </a:rPr>
              <a:t>«umiltà artificiale»</a:t>
            </a:r>
            <a:r>
              <a:rPr lang="it-IT" dirty="0">
                <a:latin typeface="Constantia" panose="02030602050306030303" pitchFamily="18" charset="0"/>
              </a:rPr>
              <a:t>. Le persone devono godere della priorità operativa</a:t>
            </a:r>
          </a:p>
        </p:txBody>
      </p:sp>
    </p:spTree>
    <p:extLst>
      <p:ext uri="{BB962C8B-B14F-4D97-AF65-F5344CB8AC3E}">
        <p14:creationId xmlns:p14="http://schemas.microsoft.com/office/powerpoint/2010/main" val="419162790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2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7548" y="-147245"/>
            <a:ext cx="11376233" cy="1074094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I DIRITTI FONDAMENTALI COME BASE PER UN’IA AFFIDABILE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D37E27-5550-D231-BFEC-380B23EE6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53290293-C2AB-56EA-B8EF-ABD2A6F6CF14}"/>
              </a:ext>
            </a:extLst>
          </p:cNvPr>
          <p:cNvSpPr txBox="1"/>
          <p:nvPr/>
        </p:nvSpPr>
        <p:spPr>
          <a:xfrm>
            <a:off x="1051465" y="6118249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579FC84-5BDD-3500-F878-D028424B81D3}"/>
              </a:ext>
            </a:extLst>
          </p:cNvPr>
          <p:cNvSpPr txBox="1"/>
          <p:nvPr/>
        </p:nvSpPr>
        <p:spPr>
          <a:xfrm>
            <a:off x="378219" y="795263"/>
            <a:ext cx="3499301" cy="830997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Constantia" panose="02030602050306030303" pitchFamily="18" charset="0"/>
              </a:rPr>
              <a:t>DIGNITÀ UMANA </a:t>
            </a:r>
            <a:r>
              <a:rPr lang="it-IT" sz="1200" dirty="0">
                <a:latin typeface="Constantia" panose="02030602050306030303" pitchFamily="18" charset="0"/>
              </a:rPr>
              <a:t>(ART. 3 COST.): </a:t>
            </a:r>
            <a:r>
              <a:rPr lang="it-IT" sz="1600" dirty="0">
                <a:latin typeface="Constantia" panose="02030602050306030303" pitchFamily="18" charset="0"/>
              </a:rPr>
              <a:t>RISPETTO DEL VALORE INTRINSECO DELL’ESSERE UMANO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B716F2C-BA54-EA41-C8AE-EF7C407CCD43}"/>
              </a:ext>
            </a:extLst>
          </p:cNvPr>
          <p:cNvSpPr txBox="1"/>
          <p:nvPr/>
        </p:nvSpPr>
        <p:spPr>
          <a:xfrm>
            <a:off x="1308495" y="4514160"/>
            <a:ext cx="3625848" cy="1077218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Constantia" panose="02030602050306030303" pitchFamily="18" charset="0"/>
              </a:rPr>
              <a:t>LIBERTÀ INDIVIDUALE (</a:t>
            </a:r>
            <a:r>
              <a:rPr lang="it-IT" sz="1200" dirty="0">
                <a:latin typeface="Constantia" panose="02030602050306030303" pitchFamily="18" charset="0"/>
              </a:rPr>
              <a:t>ARTT. 2,13,14,15) COST.): </a:t>
            </a:r>
            <a:r>
              <a:rPr lang="it-IT" sz="1600" dirty="0">
                <a:latin typeface="Constantia" panose="02030602050306030303" pitchFamily="18" charset="0"/>
              </a:rPr>
              <a:t>L’UOMO DEVE POTER SERCITARE CONTROLLO SULLA PROPRIA VITA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8B30628C-7611-F2FF-23DA-4B06B8EB9DC5}"/>
              </a:ext>
            </a:extLst>
          </p:cNvPr>
          <p:cNvSpPr txBox="1"/>
          <p:nvPr/>
        </p:nvSpPr>
        <p:spPr>
          <a:xfrm>
            <a:off x="8292351" y="1087651"/>
            <a:ext cx="3080682" cy="1077218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Constantia" panose="02030602050306030303" pitchFamily="18" charset="0"/>
              </a:rPr>
              <a:t>DEMOCRAZIA, STATO DI DIRITTO </a:t>
            </a:r>
            <a:r>
              <a:rPr lang="it-IT" sz="1200" dirty="0">
                <a:latin typeface="Constantia" panose="02030602050306030303" pitchFamily="18" charset="0"/>
              </a:rPr>
              <a:t>(ART. 1 COST.):</a:t>
            </a:r>
            <a:r>
              <a:rPr lang="it-IT" sz="1600" dirty="0">
                <a:latin typeface="Constantia" panose="02030602050306030303" pitchFamily="18" charset="0"/>
              </a:rPr>
              <a:t> RISPETTO DEI PROCESSI DEMOCRATICI, PLURALITÀ DI VALORI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AE582013-C946-14B6-8C5A-43B757270E00}"/>
              </a:ext>
            </a:extLst>
          </p:cNvPr>
          <p:cNvSpPr txBox="1"/>
          <p:nvPr/>
        </p:nvSpPr>
        <p:spPr>
          <a:xfrm>
            <a:off x="5989899" y="2879220"/>
            <a:ext cx="3080682" cy="1077218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Constantia" panose="02030602050306030303" pitchFamily="18" charset="0"/>
              </a:rPr>
              <a:t>UGUAGLIANZA, NON DISCRIMINAZIONE </a:t>
            </a:r>
            <a:r>
              <a:rPr lang="it-IT" sz="1200" dirty="0">
                <a:latin typeface="Constantia" panose="02030602050306030303" pitchFamily="18" charset="0"/>
              </a:rPr>
              <a:t>(ART. 3 COST.): </a:t>
            </a:r>
            <a:r>
              <a:rPr lang="it-IT" sz="1600" dirty="0">
                <a:latin typeface="Constantia" panose="02030602050306030303" pitchFamily="18" charset="0"/>
              </a:rPr>
              <a:t>RISPETTO PER LE PERSONE E I GRUPPI VULNERABILI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00174D5F-A064-F586-CC82-F91AE8AEAF3C}"/>
              </a:ext>
            </a:extLst>
          </p:cNvPr>
          <p:cNvSpPr txBox="1"/>
          <p:nvPr/>
        </p:nvSpPr>
        <p:spPr>
          <a:xfrm>
            <a:off x="8559012" y="4715975"/>
            <a:ext cx="3148089" cy="1569660"/>
          </a:xfrm>
          <a:prstGeom prst="rect">
            <a:avLst/>
          </a:prstGeom>
          <a:solidFill>
            <a:schemeClr val="bg1">
              <a:alpha val="84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latin typeface="Constantia" panose="02030602050306030303" pitchFamily="18" charset="0"/>
              </a:rPr>
              <a:t>DIRITTI DEI CITTADINI: RISPETTO DEL DIRITTO DI VOTO </a:t>
            </a:r>
            <a:r>
              <a:rPr lang="it-IT" sz="1200" dirty="0">
                <a:latin typeface="Constantia" panose="02030602050306030303" pitchFamily="18" charset="0"/>
              </a:rPr>
              <a:t>(ART. 48 COST.), </a:t>
            </a:r>
            <a:r>
              <a:rPr lang="it-IT" sz="1600" dirty="0">
                <a:latin typeface="Constantia" panose="02030602050306030303" pitchFamily="18" charset="0"/>
              </a:rPr>
              <a:t>DEL DIRITTO A UNA BUONA AMMINISTRAZIONE (ART. 41 COST.) ETC.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83693AE-AFE7-2516-6F25-83D7EFA6CDB1}"/>
              </a:ext>
            </a:extLst>
          </p:cNvPr>
          <p:cNvSpPr txBox="1"/>
          <p:nvPr/>
        </p:nvSpPr>
        <p:spPr>
          <a:xfrm>
            <a:off x="667758" y="2454126"/>
            <a:ext cx="3625848" cy="1477328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it-IT" sz="1800" dirty="0">
                <a:latin typeface="Constantia" panose="02030602050306030303" pitchFamily="18" charset="0"/>
              </a:rPr>
              <a:t>ART. 1 CARTA DI NIZZA </a:t>
            </a:r>
          </a:p>
          <a:p>
            <a:pPr algn="ctr"/>
            <a:r>
              <a:rPr lang="it-IT" sz="1800" dirty="0">
                <a:latin typeface="Constantia" panose="02030602050306030303" pitchFamily="18" charset="0"/>
              </a:rPr>
              <a:t>(dignità umana)</a:t>
            </a:r>
          </a:p>
          <a:p>
            <a:pPr algn="ctr"/>
            <a:r>
              <a:rPr lang="it-IT" sz="1800" dirty="0">
                <a:latin typeface="Constantia" panose="02030602050306030303" pitchFamily="18" charset="0"/>
              </a:rPr>
              <a:t>E ART. 8 CARTA DI NIZZA </a:t>
            </a:r>
          </a:p>
          <a:p>
            <a:pPr algn="ctr"/>
            <a:r>
              <a:rPr lang="it-IT" sz="1800" dirty="0">
                <a:latin typeface="Constantia" panose="02030602050306030303" pitchFamily="18" charset="0"/>
              </a:rPr>
              <a:t>(protezione dei dati di carattere personale)</a:t>
            </a:r>
          </a:p>
        </p:txBody>
      </p:sp>
    </p:spTree>
    <p:extLst>
      <p:ext uri="{BB962C8B-B14F-4D97-AF65-F5344CB8AC3E}">
        <p14:creationId xmlns:p14="http://schemas.microsoft.com/office/powerpoint/2010/main" val="133587580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magine 2" descr="Immagine che contiene schermata, Composizione digitale, Modellazione 3D, persona&#10;&#10;Descrizione generata automaticamente">
            <a:extLst>
              <a:ext uri="{FF2B5EF4-FFF2-40B4-BE49-F238E27FC236}">
                <a16:creationId xmlns:a16="http://schemas.microsoft.com/office/drawing/2014/main" id="{903B13D5-F829-5381-C3CB-AEE5D8E8971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8" r="11098"/>
          <a:stretch/>
        </p:blipFill>
        <p:spPr>
          <a:xfrm>
            <a:off x="108573" y="1102578"/>
            <a:ext cx="7216266" cy="488694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EE3051E0-8E36-CA4F-913F-9A18F0918797}"/>
              </a:ext>
            </a:extLst>
          </p:cNvPr>
          <p:cNvCxnSpPr>
            <a:cxnSpLocks/>
          </p:cNvCxnSpPr>
          <p:nvPr/>
        </p:nvCxnSpPr>
        <p:spPr>
          <a:xfrm>
            <a:off x="108573" y="6318945"/>
            <a:ext cx="11481142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5B5C96F-2F69-4381-6F38-D9507394AA32}"/>
              </a:ext>
            </a:extLst>
          </p:cNvPr>
          <p:cNvSpPr txBox="1"/>
          <p:nvPr/>
        </p:nvSpPr>
        <p:spPr>
          <a:xfrm>
            <a:off x="887384" y="6318945"/>
            <a:ext cx="33760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8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8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79949C8-0E43-D152-49DD-11C52BE5B0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" y="6346920"/>
            <a:ext cx="811432" cy="40571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629ABDF-3797-7029-9ED7-F391B3037197}"/>
              </a:ext>
            </a:extLst>
          </p:cNvPr>
          <p:cNvSpPr txBox="1"/>
          <p:nvPr/>
        </p:nvSpPr>
        <p:spPr>
          <a:xfrm>
            <a:off x="7272078" y="1102578"/>
            <a:ext cx="4811349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GARANTIRE LA CONFORMITÀ AL GDPR DEI TRATTAMENTI EFFETTUATI TRAMITE SISTEMI DI IA</a:t>
            </a:r>
          </a:p>
          <a:p>
            <a:pPr algn="just"/>
            <a:endParaRPr lang="it-IT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ADOTTARE MISURE TECNICHE PER PREVENIRE POSSIBILI DISTORSIONI</a:t>
            </a:r>
          </a:p>
          <a:p>
            <a:pPr algn="just"/>
            <a:endParaRPr lang="it-IT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TRASPARENZA NEI CONFRONTI DEGLI UTENTI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ADOTTARE MISURE DI SORVEGLIANZA UMANA COMMISURATE AI RISCHI E AL LIVELLO DI AUTONOMIA DEI SISTEMI DI 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Constantia" panose="020306020503060303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3A027-9074-778A-3B9B-E833A9C28244}"/>
              </a:ext>
            </a:extLst>
          </p:cNvPr>
          <p:cNvSpPr txBox="1"/>
          <p:nvPr/>
        </p:nvSpPr>
        <p:spPr>
          <a:xfrm>
            <a:off x="3503976" y="151179"/>
            <a:ext cx="4690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onstantia" panose="02030602050306030303" pitchFamily="18" charset="0"/>
              </a:rPr>
              <a:t>COME GARANTIRE QUESTI DIRITTI?</a:t>
            </a:r>
          </a:p>
        </p:txBody>
      </p:sp>
    </p:spTree>
    <p:extLst>
      <p:ext uri="{BB962C8B-B14F-4D97-AF65-F5344CB8AC3E}">
        <p14:creationId xmlns:p14="http://schemas.microsoft.com/office/powerpoint/2010/main" val="3163209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EE3051E0-8E36-CA4F-913F-9A18F0918797}"/>
              </a:ext>
            </a:extLst>
          </p:cNvPr>
          <p:cNvCxnSpPr>
            <a:cxnSpLocks/>
          </p:cNvCxnSpPr>
          <p:nvPr/>
        </p:nvCxnSpPr>
        <p:spPr>
          <a:xfrm>
            <a:off x="108573" y="6318945"/>
            <a:ext cx="11481142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C5B5C96F-2F69-4381-6F38-D9507394AA32}"/>
              </a:ext>
            </a:extLst>
          </p:cNvPr>
          <p:cNvSpPr txBox="1"/>
          <p:nvPr/>
        </p:nvSpPr>
        <p:spPr>
          <a:xfrm>
            <a:off x="887384" y="6318945"/>
            <a:ext cx="337605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8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8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279949C8-0E43-D152-49DD-11C52BE5B0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76" y="6346920"/>
            <a:ext cx="811432" cy="405716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629ABDF-3797-7029-9ED7-F391B3037197}"/>
              </a:ext>
            </a:extLst>
          </p:cNvPr>
          <p:cNvSpPr txBox="1"/>
          <p:nvPr/>
        </p:nvSpPr>
        <p:spPr>
          <a:xfrm>
            <a:off x="849408" y="1281496"/>
            <a:ext cx="10399395" cy="3416320"/>
          </a:xfrm>
          <a:prstGeom prst="rect">
            <a:avLst/>
          </a:prstGeom>
          <a:solidFill>
            <a:schemeClr val="bg1">
              <a:alpha val="8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C00000"/>
                </a:solidFill>
                <a:latin typeface="Constantia" panose="02030602050306030303" pitchFamily="18" charset="0"/>
              </a:rPr>
              <a:t>LE AZIENDE POSSONO ADOTTARE DELLE </a:t>
            </a:r>
            <a:r>
              <a:rPr lang="it-IT" sz="2000" b="1" dirty="0">
                <a:latin typeface="Constantia" panose="02030602050306030303" pitchFamily="18" charset="0"/>
              </a:rPr>
              <a:t>POLICY </a:t>
            </a:r>
            <a:r>
              <a:rPr lang="it-IT" sz="2000" b="1" dirty="0">
                <a:solidFill>
                  <a:srgbClr val="C00000"/>
                </a:solidFill>
                <a:latin typeface="Constantia" panose="02030602050306030303" pitchFamily="18" charset="0"/>
              </a:rPr>
              <a:t>CHE FORNISCONO INDICAZIONI CHIARE ALLA PROPRIA ORGANIZZAZIONE CIRCA IL CORRETTO UTILIZZO DELL’INTELLIGENZA ARTIFICIALE.</a:t>
            </a:r>
          </a:p>
          <a:p>
            <a:pPr algn="ctr"/>
            <a:endParaRPr lang="it-IT" sz="2000" b="1" dirty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endParaRPr lang="it-IT" sz="2000" b="1" dirty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endParaRPr lang="it-IT" sz="2000" b="1" dirty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endParaRPr lang="it-IT" sz="2000" b="1" dirty="0">
              <a:solidFill>
                <a:srgbClr val="C00000"/>
              </a:solidFill>
              <a:latin typeface="Constantia" panose="02030602050306030303" pitchFamily="18" charset="0"/>
            </a:endParaRPr>
          </a:p>
          <a:p>
            <a:pPr algn="ctr"/>
            <a:r>
              <a:rPr lang="it-IT" sz="2000" b="1" dirty="0">
                <a:solidFill>
                  <a:srgbClr val="C00000"/>
                </a:solidFill>
                <a:latin typeface="Constantia" panose="02030602050306030303" pitchFamily="18" charset="0"/>
              </a:rPr>
              <a:t>LE SOCIETÀ DEVONO INOLTRE AGGIORNARE IL PROPRIO CODICE ETICO  EVIDENZIANDO LE PROPRIE SCELTE E I LIMITI CHE SI SONO POSTE NELL’UTILIZZO DEI SISTEMI DI INTELLIGENZA ARTIFICIALE.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>
              <a:latin typeface="Constantia" panose="02030602050306030303" pitchFamily="18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913A027-9074-778A-3B9B-E833A9C28244}"/>
              </a:ext>
            </a:extLst>
          </p:cNvPr>
          <p:cNvSpPr txBox="1"/>
          <p:nvPr/>
        </p:nvSpPr>
        <p:spPr>
          <a:xfrm>
            <a:off x="3750832" y="271561"/>
            <a:ext cx="46903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rgbClr val="C00000"/>
                </a:solidFill>
                <a:latin typeface="Constantia" panose="02030602050306030303" pitchFamily="18" charset="0"/>
              </a:rPr>
              <a:t>COME GARANTIRE QUESTI DIRITTI?</a:t>
            </a:r>
          </a:p>
        </p:txBody>
      </p:sp>
      <p:sp>
        <p:nvSpPr>
          <p:cNvPr id="4" name="Freccia in giù 3">
            <a:extLst>
              <a:ext uri="{FF2B5EF4-FFF2-40B4-BE49-F238E27FC236}">
                <a16:creationId xmlns:a16="http://schemas.microsoft.com/office/drawing/2014/main" id="{3BEE34EF-B8B1-6289-9C98-270FE68EC81A}"/>
              </a:ext>
            </a:extLst>
          </p:cNvPr>
          <p:cNvSpPr/>
          <p:nvPr/>
        </p:nvSpPr>
        <p:spPr>
          <a:xfrm>
            <a:off x="5760988" y="2481741"/>
            <a:ext cx="666974" cy="677732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26443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7000" b="-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04173" y="150712"/>
            <a:ext cx="4202277" cy="600161"/>
          </a:xfrm>
          <a:solidFill>
            <a:srgbClr val="545656">
              <a:alpha val="60000"/>
            </a:srgbClr>
          </a:solidFill>
        </p:spPr>
        <p:txBody>
          <a:bodyPr>
            <a:normAutofit fontScale="90000"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SANZIONI </a:t>
            </a:r>
            <a:br>
              <a:rPr lang="it-IT" sz="28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ART. 71 AI ACT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75EDBCD-37C0-54C2-7F09-EDC411F183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8C270D78-876C-BB91-10D9-959F7EE374AE}"/>
              </a:ext>
            </a:extLst>
          </p:cNvPr>
          <p:cNvSpPr txBox="1"/>
          <p:nvPr/>
        </p:nvSpPr>
        <p:spPr>
          <a:xfrm>
            <a:off x="1038147" y="6107124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2" name="Freccia in giù 1">
            <a:extLst>
              <a:ext uri="{FF2B5EF4-FFF2-40B4-BE49-F238E27FC236}">
                <a16:creationId xmlns:a16="http://schemas.microsoft.com/office/drawing/2014/main" id="{1F12B196-0BA8-2504-6E80-7360DB638DC5}"/>
              </a:ext>
            </a:extLst>
          </p:cNvPr>
          <p:cNvSpPr/>
          <p:nvPr/>
        </p:nvSpPr>
        <p:spPr>
          <a:xfrm>
            <a:off x="5728264" y="874981"/>
            <a:ext cx="735472" cy="503973"/>
          </a:xfrm>
          <a:prstGeom prst="downArrow">
            <a:avLst/>
          </a:prstGeom>
          <a:solidFill>
            <a:schemeClr val="bg1">
              <a:alpha val="84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4D8F2BE0-B268-360B-EC0C-7A494C0DA464}"/>
              </a:ext>
            </a:extLst>
          </p:cNvPr>
          <p:cNvSpPr txBox="1"/>
          <p:nvPr/>
        </p:nvSpPr>
        <p:spPr>
          <a:xfrm>
            <a:off x="3870542" y="1479460"/>
            <a:ext cx="4434214" cy="830997"/>
          </a:xfrm>
          <a:prstGeom prst="rect">
            <a:avLst/>
          </a:prstGeom>
          <a:solidFill>
            <a:srgbClr val="545656">
              <a:alpha val="65000"/>
            </a:srgb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1600" dirty="0">
                <a:solidFill>
                  <a:schemeClr val="bg1"/>
                </a:solidFill>
                <a:latin typeface="Constantia" panose="02030602050306030303" pitchFamily="18" charset="0"/>
              </a:rPr>
              <a:t>DALL’ENTRATA IN VIGORE DEL REGOLAMENTO LE AZIENDE HANNO 2 ANNI DI «</a:t>
            </a:r>
            <a:r>
              <a:rPr lang="it-IT" sz="1600" i="1" dirty="0">
                <a:solidFill>
                  <a:schemeClr val="bg1"/>
                </a:solidFill>
                <a:latin typeface="Constantia" panose="02030602050306030303" pitchFamily="18" charset="0"/>
              </a:rPr>
              <a:t>GRACE PERIOD</a:t>
            </a:r>
            <a:r>
              <a:rPr lang="it-IT" sz="1600" dirty="0">
                <a:solidFill>
                  <a:schemeClr val="bg1"/>
                </a:solidFill>
                <a:latin typeface="Constantia" panose="02030602050306030303" pitchFamily="18" charset="0"/>
              </a:rPr>
              <a:t>» PER ADEGUARSI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852FB936-A96B-C644-657D-A8B043226A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8656017"/>
              </p:ext>
            </p:extLst>
          </p:nvPr>
        </p:nvGraphicFramePr>
        <p:xfrm>
          <a:off x="1552335" y="1704074"/>
          <a:ext cx="9087330" cy="51539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367125835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8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52C1EA12-6C17-4EA0-972C-DD3DB8C7AA72}"/>
              </a:ext>
            </a:extLst>
          </p:cNvPr>
          <p:cNvSpPr txBox="1"/>
          <p:nvPr/>
        </p:nvSpPr>
        <p:spPr>
          <a:xfrm>
            <a:off x="1378279" y="429393"/>
            <a:ext cx="9435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it-IT" altLang="it-IT" sz="4000" dirty="0">
                <a:solidFill>
                  <a:schemeClr val="bg1"/>
                </a:solidFill>
                <a:latin typeface="Constantia" panose="02030602050306030303" pitchFamily="18" charset="0"/>
              </a:rPr>
              <a:t>GRAZIE!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0D78BD83-B644-255E-02B6-96EFC53987D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3133" y="2769085"/>
            <a:ext cx="2639654" cy="1319827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4B7AB92-179C-C026-952D-3ED76527D6EB}"/>
              </a:ext>
            </a:extLst>
          </p:cNvPr>
          <p:cNvSpPr txBox="1"/>
          <p:nvPr/>
        </p:nvSpPr>
        <p:spPr>
          <a:xfrm>
            <a:off x="6183719" y="4335230"/>
            <a:ext cx="379848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0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0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C2344D9E-5C4F-CBD4-87A1-6C9DE11B747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73321" y="1866680"/>
            <a:ext cx="3200847" cy="3124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719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8000"/>
            <a:lum/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1ADD0F7-9936-301A-64D1-00C3E9001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17953E45-3A28-C231-97BA-C375AAA9874A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A581638B-9C92-5266-B382-F529290B1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8F382867-18E9-7A95-21B5-536366F2B0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92CE9B91-C818-EE71-C4C8-0A08316D82A9}"/>
              </a:ext>
            </a:extLst>
          </p:cNvPr>
          <p:cNvSpPr txBox="1"/>
          <p:nvPr/>
        </p:nvSpPr>
        <p:spPr>
          <a:xfrm>
            <a:off x="1051465" y="6089993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DBBE8FF3-F666-020F-68F2-2F14220AA930}"/>
              </a:ext>
            </a:extLst>
          </p:cNvPr>
          <p:cNvSpPr txBox="1"/>
          <p:nvPr/>
        </p:nvSpPr>
        <p:spPr>
          <a:xfrm>
            <a:off x="4315384" y="540512"/>
            <a:ext cx="7708795" cy="1569660"/>
          </a:xfrm>
          <a:prstGeom prst="rect">
            <a:avLst/>
          </a:prstGeom>
          <a:solidFill>
            <a:srgbClr val="A22A3B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UN SISTEMA AUTOMATIZZATO PROGETTATO PER FUNZIONARE CON LIVELLI DI AUTONOMIA VARIABILI E CHE PUÒ PRESENTARE ADATTABILITÀ DOPO LA DIFFUSIONE E CHE, PER OBIETTIVI ESPLICITI O IMPLICITI, DEDUCE DALL'INPUT CHE RICEVE COME GENERARE OUTPUT QUALI PREVISIONI, CONTENUTI, RACCOMANDAZIONI O DECISIONI CHE POSSONO INFLUENZARE AMBIENTI FISICI O VIRTUALI»</a:t>
            </a:r>
          </a:p>
        </p:txBody>
      </p:sp>
      <p:sp>
        <p:nvSpPr>
          <p:cNvPr id="9" name="Titolo 10">
            <a:extLst>
              <a:ext uri="{FF2B5EF4-FFF2-40B4-BE49-F238E27FC236}">
                <a16:creationId xmlns:a16="http://schemas.microsoft.com/office/drawing/2014/main" id="{B2B45A18-F6BC-D196-E230-8126296FC0F2}"/>
              </a:ext>
            </a:extLst>
          </p:cNvPr>
          <p:cNvSpPr txBox="1">
            <a:spLocks/>
          </p:cNvSpPr>
          <p:nvPr/>
        </p:nvSpPr>
        <p:spPr>
          <a:xfrm>
            <a:off x="167821" y="675722"/>
            <a:ext cx="3977459" cy="92990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COS’È UN SISTEMA DI INTELLIGENZA ARTIFICIALE?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Art. 3 AI Act </a:t>
            </a:r>
          </a:p>
        </p:txBody>
      </p:sp>
      <p:sp>
        <p:nvSpPr>
          <p:cNvPr id="14" name="Titolo 10">
            <a:extLst>
              <a:ext uri="{FF2B5EF4-FFF2-40B4-BE49-F238E27FC236}">
                <a16:creationId xmlns:a16="http://schemas.microsoft.com/office/drawing/2014/main" id="{7A267A1D-EA45-A472-A2E9-A8666AA0718A}"/>
              </a:ext>
            </a:extLst>
          </p:cNvPr>
          <p:cNvSpPr txBox="1">
            <a:spLocks/>
          </p:cNvSpPr>
          <p:nvPr/>
        </p:nvSpPr>
        <p:spPr>
          <a:xfrm>
            <a:off x="167821" y="2638615"/>
            <a:ext cx="3977459" cy="92990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QUALI SONO I VANTAGGI DELL’AI?</a:t>
            </a:r>
          </a:p>
          <a:p>
            <a:pPr algn="ctr"/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Considerando n. 4 AI Act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E399838D-38E1-F1E1-0B4E-B553F4063AA1}"/>
              </a:ext>
            </a:extLst>
          </p:cNvPr>
          <p:cNvSpPr txBox="1"/>
          <p:nvPr/>
        </p:nvSpPr>
        <p:spPr>
          <a:xfrm>
            <a:off x="4315384" y="2398747"/>
            <a:ext cx="7708795" cy="1569660"/>
          </a:xfrm>
          <a:prstGeom prst="rect">
            <a:avLst/>
          </a:prstGeom>
          <a:solidFill>
            <a:srgbClr val="A22A3B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MIGLIORAMENTO DELLE PREVISIONI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OTTIMIZZAZIONE DELLE PRESTAZIONI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PERSONALIZZAZIONE DEI SERVIZI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FACILITARE L’ACCESSO ALL’ISTRUZIONE E ALLE INFORMAZIONI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VELOCITÀ NELL’ELABORAZIONE DEI DATI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b="1" dirty="0">
              <a:solidFill>
                <a:schemeClr val="bg1"/>
              </a:solidFill>
              <a:latin typeface="Constantia" panose="02030602050306030303" pitchFamily="18" charset="0"/>
            </a:endParaRPr>
          </a:p>
        </p:txBody>
      </p:sp>
      <p:sp>
        <p:nvSpPr>
          <p:cNvPr id="19" name="Titolo 10">
            <a:extLst>
              <a:ext uri="{FF2B5EF4-FFF2-40B4-BE49-F238E27FC236}">
                <a16:creationId xmlns:a16="http://schemas.microsoft.com/office/drawing/2014/main" id="{94197C9D-6216-DE0E-9482-6CDCDAF9BA37}"/>
              </a:ext>
            </a:extLst>
          </p:cNvPr>
          <p:cNvSpPr txBox="1">
            <a:spLocks/>
          </p:cNvSpPr>
          <p:nvPr/>
        </p:nvSpPr>
        <p:spPr>
          <a:xfrm>
            <a:off x="167821" y="4594185"/>
            <a:ext cx="3977459" cy="929907"/>
          </a:xfrm>
          <a:prstGeom prst="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QUALI SONO I SETTORI </a:t>
            </a:r>
            <a:r>
              <a:rPr lang="it-IT" sz="1600" b="1" u="sng" dirty="0">
                <a:solidFill>
                  <a:schemeClr val="bg1"/>
                </a:solidFill>
                <a:latin typeface="Constantia" panose="02030602050306030303" pitchFamily="18" charset="0"/>
              </a:rPr>
              <a:t>MAGGIORMENTE</a:t>
            </a: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 INTERESSATI?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341004F8-6BD2-7C49-E4DD-3FDD359E57E0}"/>
              </a:ext>
            </a:extLst>
          </p:cNvPr>
          <p:cNvSpPr txBox="1"/>
          <p:nvPr/>
        </p:nvSpPr>
        <p:spPr>
          <a:xfrm>
            <a:off x="4315384" y="4453321"/>
            <a:ext cx="7708795" cy="1815882"/>
          </a:xfrm>
          <a:prstGeom prst="rect">
            <a:avLst/>
          </a:prstGeom>
          <a:solidFill>
            <a:srgbClr val="A22A3B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AMBIENTE (RIPRISTINO BIODIVERSITA’ ED ECOSISTEMI)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ENERGIA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SANITÀ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ISTRUZIONE E FORMAZIONE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AGRICOLTURA E INDUSTRIA ALIMENTARE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MOBILITÀ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b="1" dirty="0">
                <a:solidFill>
                  <a:schemeClr val="bg1"/>
                </a:solidFill>
                <a:latin typeface="Constantia" panose="02030602050306030303" pitchFamily="18" charset="0"/>
              </a:rPr>
              <a:t>FINANZA</a:t>
            </a:r>
          </a:p>
        </p:txBody>
      </p:sp>
    </p:spTree>
    <p:extLst>
      <p:ext uri="{BB962C8B-B14F-4D97-AF65-F5344CB8AC3E}">
        <p14:creationId xmlns:p14="http://schemas.microsoft.com/office/powerpoint/2010/main" val="352746083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1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69000" b="-19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0" y="6033949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0605" y="150712"/>
            <a:ext cx="5524689" cy="859568"/>
          </a:xfrm>
          <a:solidFill>
            <a:schemeClr val="bg2">
              <a:lumMod val="50000"/>
              <a:alpha val="84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chemeClr val="bg1"/>
                </a:solidFill>
                <a:latin typeface="Constantia" panose="02030602050306030303" pitchFamily="18" charset="0"/>
              </a:rPr>
              <a:t>AI ACT: QUADRO NORMATIVO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38EAA2D-F040-363A-1F62-6C68F6DD20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C20B3EA4-408B-5928-425B-07692276776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02107512"/>
              </p:ext>
            </p:extLst>
          </p:nvPr>
        </p:nvGraphicFramePr>
        <p:xfrm>
          <a:off x="2325733" y="1284536"/>
          <a:ext cx="7744390" cy="39381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13" name="Diagramma 12">
            <a:extLst>
              <a:ext uri="{FF2B5EF4-FFF2-40B4-BE49-F238E27FC236}">
                <a16:creationId xmlns:a16="http://schemas.microsoft.com/office/drawing/2014/main" id="{F691B608-B6AD-4419-8510-84433B0B30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53531405"/>
              </p:ext>
            </p:extLst>
          </p:nvPr>
        </p:nvGraphicFramePr>
        <p:xfrm>
          <a:off x="2951622" y="1195171"/>
          <a:ext cx="6473731" cy="20313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98FE5D8-8803-5A5B-9C2D-A3971DD36B50}"/>
              </a:ext>
            </a:extLst>
          </p:cNvPr>
          <p:cNvSpPr txBox="1"/>
          <p:nvPr/>
        </p:nvSpPr>
        <p:spPr>
          <a:xfrm>
            <a:off x="5752950" y="1635326"/>
            <a:ext cx="331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AAAE4F-9F69-41D3-E83F-471025B2B20E}"/>
              </a:ext>
            </a:extLst>
          </p:cNvPr>
          <p:cNvSpPr txBox="1"/>
          <p:nvPr/>
        </p:nvSpPr>
        <p:spPr>
          <a:xfrm>
            <a:off x="1038147" y="6107124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3AA981BE-BE46-1082-E250-28B5DE8405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524862542"/>
              </p:ext>
            </p:extLst>
          </p:nvPr>
        </p:nvGraphicFramePr>
        <p:xfrm>
          <a:off x="509451" y="265066"/>
          <a:ext cx="11304330" cy="68057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6" r:lo="rId17" r:qs="rId18" r:cs="rId19"/>
          </a:graphicData>
        </a:graphic>
      </p:graphicFrame>
      <p:sp>
        <p:nvSpPr>
          <p:cNvPr id="8" name="Freccia a destra 7">
            <a:extLst>
              <a:ext uri="{FF2B5EF4-FFF2-40B4-BE49-F238E27FC236}">
                <a16:creationId xmlns:a16="http://schemas.microsoft.com/office/drawing/2014/main" id="{0DA25B02-7374-9DB5-A658-3DAC2FDC7B5B}"/>
              </a:ext>
            </a:extLst>
          </p:cNvPr>
          <p:cNvSpPr/>
          <p:nvPr/>
        </p:nvSpPr>
        <p:spPr>
          <a:xfrm>
            <a:off x="8403771" y="4737064"/>
            <a:ext cx="666810" cy="520045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EA47AC0-CF26-728F-C251-73C64565E4A6}"/>
              </a:ext>
            </a:extLst>
          </p:cNvPr>
          <p:cNvSpPr txBox="1"/>
          <p:nvPr/>
        </p:nvSpPr>
        <p:spPr>
          <a:xfrm>
            <a:off x="8997997" y="4650134"/>
            <a:ext cx="303342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it-IT" sz="1800" b="0" i="0" dirty="0">
                <a:solidFill>
                  <a:schemeClr val="bg1"/>
                </a:solidFill>
                <a:latin typeface="Constantia" panose="02030602050306030303" pitchFamily="18" charset="0"/>
              </a:rPr>
              <a:t>SARÀ PIENAMENTE APPLICABILE DOPO 24 MESI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9161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1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0" y="6033949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14" y="38935"/>
            <a:ext cx="11289697" cy="1028253"/>
          </a:xfrm>
          <a:solidFill>
            <a:schemeClr val="bg2">
              <a:lumMod val="50000"/>
              <a:alpha val="84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SCHEMA DI DISEGNO DI LEGGE RECANTE DISPOSIZIONI E DELEGA AL GOVERNO IN MATERIA DI INTELLIGENZA ARTIFICIALE</a:t>
            </a:r>
            <a:b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23 APRILE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38EAA2D-F040-363A-1F62-6C68F6DD20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AAAE4F-9F69-41D3-E83F-471025B2B20E}"/>
              </a:ext>
            </a:extLst>
          </p:cNvPr>
          <p:cNvSpPr txBox="1"/>
          <p:nvPr/>
        </p:nvSpPr>
        <p:spPr>
          <a:xfrm>
            <a:off x="1038147" y="6107124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E8246B6A-85D8-9AB6-D127-44511DF38309}"/>
              </a:ext>
            </a:extLst>
          </p:cNvPr>
          <p:cNvSpPr/>
          <p:nvPr/>
        </p:nvSpPr>
        <p:spPr>
          <a:xfrm>
            <a:off x="5846476" y="1152748"/>
            <a:ext cx="537029" cy="447001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57F0ECA6-94CE-73B0-E79C-2DD0F01F1AEB}"/>
              </a:ext>
            </a:extLst>
          </p:cNvPr>
          <p:cNvSpPr txBox="1"/>
          <p:nvPr/>
        </p:nvSpPr>
        <p:spPr>
          <a:xfrm>
            <a:off x="1263873" y="1726664"/>
            <a:ext cx="9664254" cy="1477328"/>
          </a:xfrm>
          <a:prstGeom prst="rect">
            <a:avLst/>
          </a:prstGeom>
          <a:solidFill>
            <a:schemeClr val="bg1">
              <a:alpha val="82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it-IT" b="1" dirty="0">
                <a:latin typeface="Constantia" panose="02030602050306030303" pitchFamily="18" charset="0"/>
              </a:rPr>
              <a:t>INTERVIENE REGOLANDO I SISTEMI DI IA IN ATTESA DELL’EFFETTIVA ENTRATA IN VIGORE DEL REGOLAMENTO EUROPEO</a:t>
            </a:r>
          </a:p>
          <a:p>
            <a:pPr marL="342900" indent="-342900">
              <a:buFont typeface="+mj-lt"/>
              <a:buAutoNum type="arabicPeriod"/>
            </a:pPr>
            <a:endParaRPr lang="it-IT" b="1" dirty="0">
              <a:latin typeface="Constantia" panose="02030602050306030303" pitchFamily="18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it-IT" b="1" dirty="0">
                <a:latin typeface="Constantia" panose="02030602050306030303" pitchFamily="18" charset="0"/>
              </a:rPr>
              <a:t>FORNISCE CHIARIMENTI IN MERITO ALLA REGOLAMENTAZIONE DEI SISTEMI DI AI IN ALCUNI SETTORI DI MAGGIORE INTERESSE, COME QUELLO SANITARIO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B38A91A-6EB8-E367-CF6E-B8A523320FB9}"/>
              </a:ext>
            </a:extLst>
          </p:cNvPr>
          <p:cNvSpPr txBox="1"/>
          <p:nvPr/>
        </p:nvSpPr>
        <p:spPr>
          <a:xfrm>
            <a:off x="1263873" y="3741807"/>
            <a:ext cx="9664254" cy="1754326"/>
          </a:xfrm>
          <a:prstGeom prst="rect">
            <a:avLst/>
          </a:prstGeom>
          <a:solidFill>
            <a:schemeClr val="bg1">
              <a:alpha val="77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onstantia" panose="02030602050306030303" pitchFamily="18" charset="0"/>
              </a:rPr>
              <a:t>AMBITI DI INTERVENTO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>
                <a:latin typeface="Constantia" panose="02030602050306030303" pitchFamily="18" charset="0"/>
              </a:rPr>
              <a:t>Sanità e disabilità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>
                <a:latin typeface="Constantia" panose="02030602050306030303" pitchFamily="18" charset="0"/>
              </a:rPr>
              <a:t>IA nel mondo del lavoro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>
                <a:latin typeface="Constantia" panose="02030602050306030303" pitchFamily="18" charset="0"/>
              </a:rPr>
              <a:t>IA nel settore della pubblica amministrazione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it-IT" b="1" dirty="0">
                <a:latin typeface="Constantia" panose="02030602050306030303" pitchFamily="18" charset="0"/>
              </a:rPr>
              <a:t>IA nel settore dell’amministrazione della giustizia</a:t>
            </a:r>
          </a:p>
          <a:p>
            <a:pPr marL="285750" indent="-285750" algn="ctr">
              <a:buFont typeface="Arial" panose="020B0604020202020204" pitchFamily="34" charset="0"/>
              <a:buChar char="•"/>
            </a:pPr>
            <a:endParaRPr lang="it-IT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46530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84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t="-17000" b="-17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0" y="6033949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6614" y="38935"/>
            <a:ext cx="11289697" cy="1028253"/>
          </a:xfrm>
          <a:solidFill>
            <a:schemeClr val="bg2">
              <a:lumMod val="50000"/>
              <a:alpha val="84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SCHEMA DI DISEGNO DI LEGGE RECANTE DISPOSIZIONI E DELEGA AL GOVERNO IN MATERIA DI INTELLIGENZA ARTIFICIALE</a:t>
            </a:r>
            <a:b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23 APRILE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38EAA2D-F040-363A-1F62-6C68F6DD20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98FE5D8-8803-5A5B-9C2D-A3971DD36B50}"/>
              </a:ext>
            </a:extLst>
          </p:cNvPr>
          <p:cNvSpPr txBox="1"/>
          <p:nvPr/>
        </p:nvSpPr>
        <p:spPr>
          <a:xfrm>
            <a:off x="5752950" y="1635326"/>
            <a:ext cx="3317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b="1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4AAAE4F-9F69-41D3-E83F-471025B2B20E}"/>
              </a:ext>
            </a:extLst>
          </p:cNvPr>
          <p:cNvSpPr txBox="1"/>
          <p:nvPr/>
        </p:nvSpPr>
        <p:spPr>
          <a:xfrm>
            <a:off x="1038147" y="6107124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E8246B6A-85D8-9AB6-D127-44511DF38309}"/>
              </a:ext>
            </a:extLst>
          </p:cNvPr>
          <p:cNvSpPr/>
          <p:nvPr/>
        </p:nvSpPr>
        <p:spPr>
          <a:xfrm>
            <a:off x="5846476" y="1152748"/>
            <a:ext cx="537029" cy="447001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3B38A91A-6EB8-E367-CF6E-B8A523320FB9}"/>
              </a:ext>
            </a:extLst>
          </p:cNvPr>
          <p:cNvSpPr txBox="1"/>
          <p:nvPr/>
        </p:nvSpPr>
        <p:spPr>
          <a:xfrm>
            <a:off x="923266" y="1891061"/>
            <a:ext cx="10383448" cy="3970318"/>
          </a:xfrm>
          <a:prstGeom prst="rect">
            <a:avLst/>
          </a:prstGeom>
          <a:solidFill>
            <a:schemeClr val="bg1">
              <a:alpha val="8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latin typeface="Constantia" panose="02030602050306030303" pitchFamily="18" charset="0"/>
              </a:rPr>
              <a:t>DISPOSIZIONI DI SETTORE: AMBITO SANITARIO</a:t>
            </a:r>
          </a:p>
          <a:p>
            <a:pPr algn="ctr"/>
            <a:endParaRPr lang="it-IT" b="1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Constantia" panose="02030602050306030303" pitchFamily="18" charset="0"/>
              </a:rPr>
              <a:t>AI CHE NON SOSTITUISCE IL MEDICO: </a:t>
            </a:r>
            <a:r>
              <a:rPr lang="it-IT" dirty="0">
                <a:latin typeface="Constantia" panose="02030602050306030303" pitchFamily="18" charset="0"/>
              </a:rPr>
              <a:t>«I sistemi di intelligenza artificiale nell’ambito sanitario costituiscono un </a:t>
            </a:r>
            <a:r>
              <a:rPr lang="it-IT" b="1" u="sng" dirty="0">
                <a:latin typeface="Constantia" panose="02030602050306030303" pitchFamily="18" charset="0"/>
              </a:rPr>
              <a:t>supporto</a:t>
            </a:r>
            <a:r>
              <a:rPr lang="it-IT" dirty="0">
                <a:latin typeface="Constantia" panose="02030602050306030303" pitchFamily="18" charset="0"/>
              </a:rPr>
              <a:t> nei processi di prevenzione, diagnosi, cura e scelta terapeutica</a:t>
            </a:r>
            <a:r>
              <a:rPr lang="it-IT" b="1" dirty="0">
                <a:latin typeface="Constantia" panose="02030602050306030303" pitchFamily="18" charset="0"/>
              </a:rPr>
              <a:t>, lasciando impregiudicata la decisione, che è sempre rimessa alla professione medica</a:t>
            </a:r>
            <a:r>
              <a:rPr lang="it-IT" dirty="0">
                <a:latin typeface="Constantia" panose="02030602050306030303" pitchFamily="18" charset="0"/>
              </a:rPr>
              <a:t>»</a:t>
            </a:r>
          </a:p>
          <a:p>
            <a:pPr algn="just"/>
            <a:endParaRPr lang="it-IT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Constantia" panose="02030602050306030303" pitchFamily="18" charset="0"/>
              </a:rPr>
              <a:t>TUTELA DEL CITTADINO: </a:t>
            </a:r>
            <a:r>
              <a:rPr lang="it-IT" dirty="0">
                <a:latin typeface="Constantia" panose="02030602050306030303" pitchFamily="18" charset="0"/>
              </a:rPr>
              <a:t>obbligo di aggiornamento e costante verifica delle applicazioni di IA</a:t>
            </a:r>
          </a:p>
          <a:p>
            <a:pPr algn="just"/>
            <a:endParaRPr lang="it-IT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Constantia" panose="02030602050306030303" pitchFamily="18" charset="0"/>
              </a:rPr>
              <a:t>RICERCA SCIENTIFICA</a:t>
            </a:r>
            <a:r>
              <a:rPr lang="it-IT" dirty="0">
                <a:latin typeface="Constantia" panose="02030602050306030303" pitchFamily="18" charset="0"/>
              </a:rPr>
              <a:t>: I trattamenti di dati, anche personali, eseguiti da soggetti pubblici e privati senza scopo di lucro per la ricerca e la sperimentazione scientifica nella realizzazione di sistemi di intelligenza artificiale per finalità terapeutica e farmacologica, sono dichiarati di rilevante interesse pubblico</a:t>
            </a:r>
          </a:p>
          <a:p>
            <a:pPr algn="just"/>
            <a:endParaRPr lang="it-IT" dirty="0">
              <a:latin typeface="Constantia" panose="02030602050306030303" pitchFamily="18" charset="0"/>
            </a:endParaRPr>
          </a:p>
          <a:p>
            <a:pPr algn="ctr"/>
            <a:endParaRPr lang="it-IT" b="1" dirty="0">
              <a:latin typeface="Constantia" panose="0203060205030603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57798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229" y="50716"/>
            <a:ext cx="8779541" cy="727282"/>
          </a:xfrm>
          <a:solidFill>
            <a:srgbClr val="545656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CHI SONO I DESTINATARI DEL REGOLAMENTO?</a:t>
            </a:r>
            <a:b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Art. 2 AI Act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D37E27-5550-D231-BFEC-380B23EE6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0FA6F8-1825-C8E6-A5A7-61076E4CC719}"/>
              </a:ext>
            </a:extLst>
          </p:cNvPr>
          <p:cNvSpPr txBox="1"/>
          <p:nvPr/>
        </p:nvSpPr>
        <p:spPr>
          <a:xfrm>
            <a:off x="262041" y="1014520"/>
            <a:ext cx="6609813" cy="5078313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Constantia" panose="02030602050306030303" pitchFamily="18" charset="0"/>
              </a:rPr>
              <a:t>Fornitori di sistemi di IA: </a:t>
            </a:r>
            <a:r>
              <a:rPr lang="it-IT" dirty="0">
                <a:latin typeface="Constantia" panose="02030602050306030303" pitchFamily="18" charset="0"/>
              </a:rPr>
              <a:t>sono responsabili della conformità dei loro prodotti ai criteri dell’AI Act, in termini di sicurezza, affidabilità e trasparenza.</a:t>
            </a:r>
          </a:p>
          <a:p>
            <a:endParaRPr lang="it-IT" b="1" dirty="0">
              <a:latin typeface="Constantia" panose="02030602050306030303" pitchFamily="18" charset="0"/>
            </a:endParaRPr>
          </a:p>
          <a:p>
            <a:endParaRPr lang="it-IT" b="1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Constantia" panose="02030602050306030303" pitchFamily="18" charset="0"/>
              </a:rPr>
              <a:t>Rappresentanti autorizzati e distributori: </a:t>
            </a:r>
            <a:r>
              <a:rPr lang="it-IT" dirty="0">
                <a:latin typeface="Constantia" panose="02030602050306030303" pitchFamily="18" charset="0"/>
              </a:rPr>
              <a:t>devono assicurarsi che i sistemi IA </a:t>
            </a:r>
            <a:r>
              <a:rPr lang="it-IT" u="sng" dirty="0">
                <a:latin typeface="Constantia" panose="02030602050306030303" pitchFamily="18" charset="0"/>
              </a:rPr>
              <a:t>che immettono nel mercato </a:t>
            </a:r>
            <a:r>
              <a:rPr lang="it-IT" dirty="0">
                <a:latin typeface="Constantia" panose="02030602050306030303" pitchFamily="18" charset="0"/>
              </a:rPr>
              <a:t>europeo rispettino le norme dell’AI Act.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b="1" dirty="0">
              <a:latin typeface="Constantia" panose="02030602050306030303" pitchFamily="18" charset="0"/>
            </a:endParaRPr>
          </a:p>
          <a:p>
            <a:endParaRPr lang="it-IT" b="1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b="1" dirty="0">
                <a:latin typeface="Constantia"/>
              </a:rPr>
              <a:t>Aziende che utilizzano sistemi di IA: </a:t>
            </a:r>
            <a:r>
              <a:rPr lang="it-IT" dirty="0">
                <a:latin typeface="Constantia"/>
              </a:rPr>
              <a:t>d</a:t>
            </a:r>
            <a:r>
              <a:rPr lang="it-IT" u="sng" dirty="0">
                <a:latin typeface="Constantia"/>
              </a:rPr>
              <a:t>evono assicurarsi di impiegare tali sistemi in maniera responsabile e conforme alle norme. Devono monitorare i sistemi per prevenire i rischi e formare il personale.</a:t>
            </a:r>
          </a:p>
          <a:p>
            <a:endParaRPr lang="it-IT" b="1" dirty="0">
              <a:latin typeface="Constantia" panose="0203060205030603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b="1" dirty="0">
                <a:latin typeface="Constantia" panose="02030602050306030303" pitchFamily="18" charset="0"/>
              </a:rPr>
              <a:t>Gli utenti:</a:t>
            </a:r>
            <a:r>
              <a:rPr lang="it-IT" dirty="0">
                <a:latin typeface="Constantia" panose="02030602050306030303" pitchFamily="18" charset="0"/>
              </a:rPr>
              <a:t> persone interessate che si trovano nell’UE. Devono utilizzare i sistemi in maniera conforme alla legge, tenendo conto di sicurezza e etica.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F4FC59-D0F7-63CA-0B3E-CE6452541FB0}"/>
              </a:ext>
            </a:extLst>
          </p:cNvPr>
          <p:cNvSpPr txBox="1"/>
          <p:nvPr/>
        </p:nvSpPr>
        <p:spPr>
          <a:xfrm>
            <a:off x="1038147" y="6107124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</p:spTree>
    <p:extLst>
      <p:ext uri="{BB962C8B-B14F-4D97-AF65-F5344CB8AC3E}">
        <p14:creationId xmlns:p14="http://schemas.microsoft.com/office/powerpoint/2010/main" val="15354706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6229" y="50716"/>
            <a:ext cx="8779541" cy="727282"/>
          </a:xfrm>
          <a:solidFill>
            <a:srgbClr val="545656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CHI SONO I FORNITORI DI SISTEMI DI IA? </a:t>
            </a:r>
            <a:b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it-IT" sz="1400" b="1" dirty="0">
                <a:solidFill>
                  <a:schemeClr val="bg1"/>
                </a:solidFill>
                <a:latin typeface="Constantia" panose="02030602050306030303" pitchFamily="18" charset="0"/>
              </a:rPr>
              <a:t>(art. 3 AI Act)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D37E27-5550-D231-BFEC-380B23EE67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0FA6F8-1825-C8E6-A5A7-61076E4CC719}"/>
              </a:ext>
            </a:extLst>
          </p:cNvPr>
          <p:cNvSpPr txBox="1"/>
          <p:nvPr/>
        </p:nvSpPr>
        <p:spPr>
          <a:xfrm>
            <a:off x="1132678" y="920621"/>
            <a:ext cx="9810465" cy="5016758"/>
          </a:xfrm>
          <a:prstGeom prst="rect">
            <a:avLst/>
          </a:prstGeom>
          <a:solidFill>
            <a:schemeClr val="bg1">
              <a:alpha val="91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it-IT" sz="2000" u="none" strike="noStrike" baseline="0" dirty="0">
                <a:latin typeface="Constantia" panose="02030602050306030303" pitchFamily="18" charset="0"/>
              </a:rPr>
              <a:t>FORNITORE: una </a:t>
            </a:r>
            <a:r>
              <a:rPr lang="it-IT" sz="2000" b="1" u="none" strike="noStrike" baseline="0" dirty="0">
                <a:latin typeface="Constantia" panose="02030602050306030303" pitchFamily="18" charset="0"/>
              </a:rPr>
              <a:t>persona fisica o giuridica, un'autorità pubblica, un'agenzia o un altro </a:t>
            </a:r>
            <a:r>
              <a:rPr lang="it-IT" sz="2000" u="none" strike="noStrike" baseline="0" dirty="0">
                <a:latin typeface="Constantia" panose="02030602050306030303" pitchFamily="18" charset="0"/>
              </a:rPr>
              <a:t>organismo che </a:t>
            </a:r>
            <a:r>
              <a:rPr lang="it-IT" sz="2000" u="sng" strike="noStrike" baseline="0" dirty="0">
                <a:latin typeface="Constantia" panose="02030602050306030303" pitchFamily="18" charset="0"/>
              </a:rPr>
              <a:t>sviluppa</a:t>
            </a:r>
            <a:r>
              <a:rPr lang="it-IT" sz="2000" u="none" strike="noStrike" baseline="0" dirty="0">
                <a:latin typeface="Constantia" panose="02030602050306030303" pitchFamily="18" charset="0"/>
              </a:rPr>
              <a:t> un sistema di IA o un modello di IA per finalità generali o che fa sviluppare un sistema di IA o un modello di IA per finalità generali e immette tale</a:t>
            </a:r>
          </a:p>
          <a:p>
            <a:pPr algn="ctr"/>
            <a:r>
              <a:rPr lang="it-IT" sz="2000" u="none" strike="noStrike" baseline="0" dirty="0">
                <a:latin typeface="Constantia" panose="02030602050306030303" pitchFamily="18" charset="0"/>
              </a:rPr>
              <a:t>sistema o modello sul mercato o mette in servizio il sistema di IA con il proprio nome o</a:t>
            </a:r>
          </a:p>
          <a:p>
            <a:pPr algn="ctr"/>
            <a:r>
              <a:rPr lang="it-IT" sz="2000" u="none" strike="noStrike" baseline="0" dirty="0">
                <a:latin typeface="Constantia" panose="02030602050306030303" pitchFamily="18" charset="0"/>
              </a:rPr>
              <a:t>marchio, a titolo oneroso o gratuito</a:t>
            </a:r>
          </a:p>
          <a:p>
            <a:pPr algn="ctr"/>
            <a:endParaRPr lang="it-IT" sz="2000" dirty="0">
              <a:latin typeface="Constantia" panose="02030602050306030303" pitchFamily="18" charset="0"/>
            </a:endParaRPr>
          </a:p>
          <a:p>
            <a:pPr algn="ctr"/>
            <a:endParaRPr lang="it-IT" sz="2000" dirty="0">
              <a:latin typeface="Constantia" panose="02030602050306030303" pitchFamily="18" charset="0"/>
            </a:endParaRPr>
          </a:p>
          <a:p>
            <a:pPr algn="ctr"/>
            <a:r>
              <a:rPr lang="it-IT" sz="2000" dirty="0">
                <a:latin typeface="Constantia" panose="02030602050306030303" pitchFamily="18" charset="0"/>
              </a:rPr>
              <a:t>Il Regolamento si applica ai fornitori di sistemi di IA, </a:t>
            </a:r>
            <a:r>
              <a:rPr lang="it-IT" sz="2000" b="1" dirty="0">
                <a:latin typeface="Constantia" panose="02030602050306030303" pitchFamily="18" charset="0"/>
              </a:rPr>
              <a:t>stabiliti nell'UE o extraeuropei</a:t>
            </a:r>
            <a:r>
              <a:rPr lang="it-IT" sz="2000" dirty="0">
                <a:latin typeface="Constantia" panose="02030602050306030303" pitchFamily="18" charset="0"/>
              </a:rPr>
              <a:t>. </a:t>
            </a:r>
            <a:r>
              <a:rPr lang="it-IT" sz="2000" b="1" dirty="0">
                <a:latin typeface="Constantia" panose="02030602050306030303" pitchFamily="18" charset="0"/>
              </a:rPr>
              <a:t>Questo significa che qualsiasi azienda che sviluppa o immette sul mercato un sistema di IA in Europa, o che ne facilita l'utilizzo in Europa, è tenuta a conformarsi alle disposizioni dell’AI Act.</a:t>
            </a:r>
          </a:p>
          <a:p>
            <a:pPr algn="ctr"/>
            <a:endParaRPr lang="it-IT" sz="2000" b="1" dirty="0">
              <a:latin typeface="Constantia" panose="02030602050306030303" pitchFamily="18" charset="0"/>
            </a:endParaRPr>
          </a:p>
          <a:p>
            <a:r>
              <a:rPr lang="it-IT" sz="2000" dirty="0">
                <a:latin typeface="Constantia" panose="02030602050306030303" pitchFamily="18" charset="0"/>
              </a:rPr>
              <a:t>DISTRIBUTORE: </a:t>
            </a:r>
            <a:r>
              <a:rPr lang="it-IT" sz="2000" b="1" dirty="0">
                <a:latin typeface="Constantia" panose="02030602050306030303" pitchFamily="18" charset="0"/>
              </a:rPr>
              <a:t>persona fisica o giuridica </a:t>
            </a:r>
            <a:r>
              <a:rPr lang="it-IT" sz="2000" dirty="0">
                <a:latin typeface="Constantia" panose="02030602050306030303" pitchFamily="18" charset="0"/>
              </a:rPr>
              <a:t>nella catena di approvvigionamento, che </a:t>
            </a:r>
            <a:r>
              <a:rPr lang="it-IT" sz="2000" u="sng" dirty="0">
                <a:latin typeface="Constantia" panose="02030602050306030303" pitchFamily="18" charset="0"/>
              </a:rPr>
              <a:t>mette a disposizione </a:t>
            </a:r>
            <a:r>
              <a:rPr lang="it-IT" sz="2000" dirty="0">
                <a:latin typeface="Constantia" panose="02030602050306030303" pitchFamily="18" charset="0"/>
              </a:rPr>
              <a:t>un sistema di IA sul mercato dell'Unione</a:t>
            </a:r>
          </a:p>
          <a:p>
            <a:pPr algn="ctr"/>
            <a:endParaRPr lang="it-IT" sz="2000" b="1" dirty="0">
              <a:latin typeface="Constantia" panose="02030602050306030303" pitchFamily="18" charset="0"/>
            </a:endParaRPr>
          </a:p>
          <a:p>
            <a:pPr algn="ctr"/>
            <a:r>
              <a:rPr lang="it-IT" sz="2000" b="1" dirty="0">
                <a:latin typeface="Constantia" panose="02030602050306030303" pitchFamily="18" charset="0"/>
              </a:rPr>
              <a:t>Fornitore e Distributore in qualche caso potrebbero coincidere.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F4FC59-D0F7-63CA-0B3E-CE6452541FB0}"/>
              </a:ext>
            </a:extLst>
          </p:cNvPr>
          <p:cNvSpPr txBox="1"/>
          <p:nvPr/>
        </p:nvSpPr>
        <p:spPr>
          <a:xfrm>
            <a:off x="1038147" y="6107124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</p:spTree>
    <p:extLst>
      <p:ext uri="{BB962C8B-B14F-4D97-AF65-F5344CB8AC3E}">
        <p14:creationId xmlns:p14="http://schemas.microsoft.com/office/powerpoint/2010/main" val="125234946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91000"/>
            <a:lum/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rcRect/>
          <a:stretch>
            <a:fillRect l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6B3DAA-4528-8975-CDE0-1EF509C10C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BC8CA173-2D35-73ED-D109-C53EE12A54B5}"/>
              </a:ext>
            </a:extLst>
          </p:cNvPr>
          <p:cNvCxnSpPr>
            <a:cxnSpLocks/>
          </p:cNvCxnSpPr>
          <p:nvPr/>
        </p:nvCxnSpPr>
        <p:spPr>
          <a:xfrm>
            <a:off x="262042" y="6107124"/>
            <a:ext cx="11551739" cy="0"/>
          </a:xfrm>
          <a:prstGeom prst="line">
            <a:avLst/>
          </a:prstGeom>
          <a:ln w="9525">
            <a:solidFill>
              <a:srgbClr val="B830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Segnaposto numero diapositiva 11">
            <a:extLst>
              <a:ext uri="{FF2B5EF4-FFF2-40B4-BE49-F238E27FC236}">
                <a16:creationId xmlns:a16="http://schemas.microsoft.com/office/drawing/2014/main" id="{9F07E0DF-6945-50B2-053C-3C8CA28C3D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70581" y="6103073"/>
            <a:ext cx="27432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399F94-A5E2-4456-8BF3-05E1AFAA6C6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Quattrocento" panose="02020502030000000404" pitchFamily="18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Quattrocento" panose="02020502030000000404" pitchFamily="18" charset="0"/>
              <a:ea typeface="+mn-ea"/>
              <a:cs typeface="+mn-cs"/>
            </a:endParaRPr>
          </a:p>
        </p:txBody>
      </p:sp>
      <p:sp>
        <p:nvSpPr>
          <p:cNvPr id="11" name="Titolo 10">
            <a:extLst>
              <a:ext uri="{FF2B5EF4-FFF2-40B4-BE49-F238E27FC236}">
                <a16:creationId xmlns:a16="http://schemas.microsoft.com/office/drawing/2014/main" id="{538070B0-AC0E-26DA-7704-7B68A7A96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5824" y="50716"/>
            <a:ext cx="8740352" cy="727282"/>
          </a:xfrm>
          <a:solidFill>
            <a:srgbClr val="545656">
              <a:alpha val="81000"/>
            </a:srgbClr>
          </a:solidFill>
        </p:spPr>
        <p:txBody>
          <a:bodyPr>
            <a:noAutofit/>
          </a:bodyPr>
          <a:lstStyle/>
          <a:p>
            <a:pPr algn="ctr"/>
            <a: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A CHI NON SI APPLICA IL REGOLAMENTO?</a:t>
            </a:r>
            <a:b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</a:br>
            <a:r>
              <a:rPr lang="it-IT" sz="2400" b="1" dirty="0">
                <a:solidFill>
                  <a:schemeClr val="bg1"/>
                </a:solidFill>
                <a:latin typeface="Constantia" panose="02030602050306030303" pitchFamily="18" charset="0"/>
              </a:rPr>
              <a:t>(art. 2 AI Act)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7AD37E27-5550-D231-BFEC-380B23EE67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42" y="6187217"/>
            <a:ext cx="811432" cy="405716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A0FA6F8-1825-C8E6-A5A7-61076E4CC719}"/>
              </a:ext>
            </a:extLst>
          </p:cNvPr>
          <p:cNvSpPr txBox="1"/>
          <p:nvPr/>
        </p:nvSpPr>
        <p:spPr>
          <a:xfrm>
            <a:off x="178697" y="1716989"/>
            <a:ext cx="6609813" cy="4247317"/>
          </a:xfrm>
          <a:prstGeom prst="rect">
            <a:avLst/>
          </a:prstGeom>
          <a:solidFill>
            <a:schemeClr val="bg1">
              <a:alpha val="76000"/>
            </a:schemeClr>
          </a:solidFill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onstantia"/>
              </a:rPr>
              <a:t>Il presente regolamento </a:t>
            </a:r>
            <a:r>
              <a:rPr lang="it-IT" b="1" dirty="0">
                <a:latin typeface="Constantia"/>
              </a:rPr>
              <a:t>non</a:t>
            </a:r>
            <a:r>
              <a:rPr lang="it-IT" dirty="0">
                <a:latin typeface="Constantia"/>
              </a:rPr>
              <a:t> si applica a settori che non rientrano nell'ambito di applicazione del diritto dell'Unione e non pregiudica le competenze degli Stati membri in materia di sicurezza nazionale, indipendentemente dal tipo di entità incaricata di svolgere compiti in relazione a tali competenze</a:t>
            </a:r>
            <a:endParaRPr lang="it-IT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Constantia"/>
            </a:endParaRPr>
          </a:p>
          <a:p>
            <a:pPr algn="just"/>
            <a:r>
              <a:rPr lang="it-IT" dirty="0">
                <a:latin typeface="Constantia"/>
              </a:rPr>
              <a:t>        compromesso!</a:t>
            </a:r>
            <a:endParaRPr lang="it-IT" dirty="0">
              <a:cs typeface="Calibri" panose="020F0502020204030204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onstantia"/>
              </a:rPr>
              <a:t>Il presente regolamento </a:t>
            </a:r>
            <a:r>
              <a:rPr lang="it-IT" b="1" dirty="0">
                <a:latin typeface="Constantia"/>
              </a:rPr>
              <a:t>non</a:t>
            </a:r>
            <a:r>
              <a:rPr lang="it-IT" dirty="0">
                <a:latin typeface="Constantia"/>
              </a:rPr>
              <a:t> si applica ai sistemi di IA utilizzati esclusivamente per scopi militari, di difesa o di sicurezza nazionale</a:t>
            </a:r>
          </a:p>
          <a:p>
            <a:pPr algn="just"/>
            <a:endParaRPr lang="it-IT" dirty="0">
              <a:latin typeface="Constantia" panose="020306020503060303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dirty="0">
                <a:latin typeface="Constantia" panose="02030602050306030303" pitchFamily="18" charset="0"/>
              </a:rPr>
              <a:t>Il presente regolamento </a:t>
            </a:r>
            <a:r>
              <a:rPr lang="it-IT" b="1" dirty="0">
                <a:latin typeface="Constantia" panose="02030602050306030303" pitchFamily="18" charset="0"/>
              </a:rPr>
              <a:t>non</a:t>
            </a:r>
            <a:r>
              <a:rPr lang="it-IT" dirty="0">
                <a:latin typeface="Constantia" panose="02030602050306030303" pitchFamily="18" charset="0"/>
              </a:rPr>
              <a:t> si applica ai sistemi di IA specificamente sviluppati al solo scopo di ricerca e sviluppo scientifici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CAF4FC59-D0F7-63CA-0B3E-CE6452541FB0}"/>
              </a:ext>
            </a:extLst>
          </p:cNvPr>
          <p:cNvSpPr txBox="1"/>
          <p:nvPr/>
        </p:nvSpPr>
        <p:spPr>
          <a:xfrm>
            <a:off x="1038147" y="6107124"/>
            <a:ext cx="4139909" cy="6001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Avv. Giuseppe M. Cannella – Seminario di approfondimento</a:t>
            </a:r>
          </a:p>
          <a:p>
            <a:pPr algn="just"/>
            <a:r>
              <a:rPr lang="it-IT" sz="1100" b="1" dirty="0">
                <a:solidFill>
                  <a:schemeClr val="bg1"/>
                </a:solidFill>
                <a:latin typeface="Constantia" panose="02030602050306030303" pitchFamily="18" charset="0"/>
              </a:rPr>
              <a:t>«La protezione dei dati personali e il loro uso responsabile. Il nuovo Regolamento Europeo sull’Intelligenza Artificiale»</a:t>
            </a:r>
          </a:p>
        </p:txBody>
      </p:sp>
      <p:sp>
        <p:nvSpPr>
          <p:cNvPr id="9" name="Freccia circolare a destra 8">
            <a:extLst>
              <a:ext uri="{FF2B5EF4-FFF2-40B4-BE49-F238E27FC236}">
                <a16:creationId xmlns:a16="http://schemas.microsoft.com/office/drawing/2014/main" id="{255CC01C-48B7-6D1B-7F8F-09AC0C434BCB}"/>
              </a:ext>
            </a:extLst>
          </p:cNvPr>
          <p:cNvSpPr/>
          <p:nvPr/>
        </p:nvSpPr>
        <p:spPr>
          <a:xfrm>
            <a:off x="178287" y="3093793"/>
            <a:ext cx="312615" cy="664307"/>
          </a:xfrm>
          <a:prstGeom prst="curved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38275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1D720F20322434AB8D7D6A64A725153" ma:contentTypeVersion="13" ma:contentTypeDescription="Creare un nuovo documento." ma:contentTypeScope="" ma:versionID="30aad773b79c8716964c440ce31ea761">
  <xsd:schema xmlns:xsd="http://www.w3.org/2001/XMLSchema" xmlns:xs="http://www.w3.org/2001/XMLSchema" xmlns:p="http://schemas.microsoft.com/office/2006/metadata/properties" xmlns:ns2="210631ec-57dd-41cf-b883-0b3f7173b733" xmlns:ns3="ca92b653-2266-48df-b932-8983a0f370d1" targetNamespace="http://schemas.microsoft.com/office/2006/metadata/properties" ma:root="true" ma:fieldsID="dad9895ef80463751738ea3b54680ef5" ns2:_="" ns3:_="">
    <xsd:import namespace="210631ec-57dd-41cf-b883-0b3f7173b733"/>
    <xsd:import namespace="ca92b653-2266-48df-b932-8983a0f370d1"/>
    <xsd:element name="properties">
      <xsd:complexType>
        <xsd:sequence>
          <xsd:element name="documentManagement">
            <xsd:complexType>
              <xsd:all>
                <xsd:element ref="ns2:Cartella_x0020_ZIP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10631ec-57dd-41cf-b883-0b3f7173b733" elementFormDefault="qualified">
    <xsd:import namespace="http://schemas.microsoft.com/office/2006/documentManagement/types"/>
    <xsd:import namespace="http://schemas.microsoft.com/office/infopath/2007/PartnerControls"/>
    <xsd:element name="Cartella_x0020_ZIP" ma:index="8" nillable="true" ma:displayName="Cartella ZIP" ma:internalName="Cartella_x0020_ZIP">
      <xsd:simpleType>
        <xsd:restriction base="dms:Text"/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1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6" nillable="true" ma:taxonomy="true" ma:internalName="lcf76f155ced4ddcb4097134ff3c332f" ma:taxonomyFieldName="MediaServiceImageTags" ma:displayName="Tag immagine" ma:readOnly="false" ma:fieldId="{5cf76f15-5ced-4ddc-b409-7134ff3c332f}" ma:taxonomyMulti="true" ma:sspId="53884279-b5f2-44ba-b95d-9805dd25f87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a92b653-2266-48df-b932-8983a0f370d1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Condivis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Condiviso con dettagli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i contenuto"/>
        <xsd:element ref="dc:title" minOccurs="0" maxOccurs="1" ma:index="4" ma:displayName="Tito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10631ec-57dd-41cf-b883-0b3f7173b733">
      <Terms xmlns="http://schemas.microsoft.com/office/infopath/2007/PartnerControls"/>
    </lcf76f155ced4ddcb4097134ff3c332f>
    <Cartella_x0020_ZIP xmlns="210631ec-57dd-41cf-b883-0b3f7173b733" xsi:nil="true"/>
  </documentManagement>
</p:properties>
</file>

<file path=customXml/itemProps1.xml><?xml version="1.0" encoding="utf-8"?>
<ds:datastoreItem xmlns:ds="http://schemas.openxmlformats.org/officeDocument/2006/customXml" ds:itemID="{5EDA6D38-1F3C-47AC-B026-DE99A411FBB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92C0CF8-0D84-4AD2-B340-8CE1360D179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10631ec-57dd-41cf-b883-0b3f7173b733"/>
    <ds:schemaRef ds:uri="ca92b653-2266-48df-b932-8983a0f370d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334D0E4-B03E-4E35-85D7-422D4CC0835D}">
  <ds:schemaRefs>
    <ds:schemaRef ds:uri="http://purl.org/dc/elements/1.1/"/>
    <ds:schemaRef ds:uri="http://schemas.microsoft.com/office/infopath/2007/PartnerControls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2006/documentManagement/types"/>
    <ds:schemaRef ds:uri="ca92b653-2266-48df-b932-8983a0f370d1"/>
    <ds:schemaRef ds:uri="210631ec-57dd-41cf-b883-0b3f7173b733"/>
    <ds:schemaRef ds:uri="http://schemas.microsoft.com/office/2006/metadata/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11491</TotalTime>
  <Words>2972</Words>
  <Application>Microsoft Office PowerPoint</Application>
  <PresentationFormat>Widescreen</PresentationFormat>
  <Paragraphs>308</Paragraphs>
  <Slides>25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25</vt:i4>
      </vt:variant>
    </vt:vector>
  </HeadingPairs>
  <TitlesOfParts>
    <vt:vector size="32" baseType="lpstr">
      <vt:lpstr>Arial</vt:lpstr>
      <vt:lpstr>Calibri</vt:lpstr>
      <vt:lpstr>Calibri Light</vt:lpstr>
      <vt:lpstr>Constantia</vt:lpstr>
      <vt:lpstr>Fairwater Script</vt:lpstr>
      <vt:lpstr>Quattrocento</vt:lpstr>
      <vt:lpstr>Tema di Office</vt:lpstr>
      <vt:lpstr>Presentazione standard di PowerPoint</vt:lpstr>
      <vt:lpstr>Presentazione standard di PowerPoint</vt:lpstr>
      <vt:lpstr>Presentazione standard di PowerPoint</vt:lpstr>
      <vt:lpstr>AI ACT: QUADRO NORMATIVO</vt:lpstr>
      <vt:lpstr>SCHEMA DI DISEGNO DI LEGGE RECANTE DISPOSIZIONI E DELEGA AL GOVERNO IN MATERIA DI INTELLIGENZA ARTIFICIALE 23 APRILE 2024</vt:lpstr>
      <vt:lpstr>SCHEMA DI DISEGNO DI LEGGE RECANTE DISPOSIZIONI E DELEGA AL GOVERNO IN MATERIA DI INTELLIGENZA ARTIFICIALE 23 APRILE 2024</vt:lpstr>
      <vt:lpstr>CHI SONO I DESTINATARI DEL REGOLAMENTO? Art. 2 AI Act</vt:lpstr>
      <vt:lpstr>CHI SONO I FORNITORI DI SISTEMI DI IA?  (art. 3 AI Act)</vt:lpstr>
      <vt:lpstr>A CHI NON SI APPLICA IL REGOLAMENTO? (art. 2 AI Act)</vt:lpstr>
      <vt:lpstr>RISK-BASED APPROACH</vt:lpstr>
      <vt:lpstr>SISTEMI IA VIETATI (TITOLO II Art. 5 AI ACT)</vt:lpstr>
      <vt:lpstr>SISTEMI IA VIETATI: ESEMPI (TITOLO II Art. 5 AI ACT)</vt:lpstr>
      <vt:lpstr>SISTEMI IA AD ALTO RISCHIO (Capo III AI Act)</vt:lpstr>
      <vt:lpstr>ESEMPI SISTEMI AI AD ALTO RISCHIO</vt:lpstr>
      <vt:lpstr>SISTEMI IA AD ALTO RISCHIO</vt:lpstr>
      <vt:lpstr>SISTEMI IA AD ALTO RISCHIO</vt:lpstr>
      <vt:lpstr>SISTEMI IA A RISCHIO NON ELEVATO (art. 6 par. 3 AI Act)</vt:lpstr>
      <vt:lpstr>L’AI ACT GARANTISCE AFFIDABILITÀ DEI SISTEMI DI IA</vt:lpstr>
      <vt:lpstr>Intelligenza artificiale  antropocentrica </vt:lpstr>
      <vt:lpstr>USO CONSAPEVOLE DELL’INTELLIGENZA ARTIFICIALE</vt:lpstr>
      <vt:lpstr>I DIRITTI FONDAMENTALI COME BASE PER UN’IA AFFIDABILE</vt:lpstr>
      <vt:lpstr>Presentazione standard di PowerPoint</vt:lpstr>
      <vt:lpstr>Presentazione standard di PowerPoint</vt:lpstr>
      <vt:lpstr>SANZIONI  ART. 71 AI ACT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Nicola Lampidecchia</dc:creator>
  <cp:lastModifiedBy>Anonimo</cp:lastModifiedBy>
  <cp:revision>101</cp:revision>
  <cp:lastPrinted>2024-04-05T09:17:21Z</cp:lastPrinted>
  <dcterms:created xsi:type="dcterms:W3CDTF">2023-10-23T07:46:29Z</dcterms:created>
  <dcterms:modified xsi:type="dcterms:W3CDTF">2024-05-03T09:27:16Z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0x01010011E82D9DE79D45439E51AC570FD9B9BD</vt:lpwstr>
  </property>
  <property fmtid="{D5CDD505-2E9C-101B-9397-08002B2CF9AE}" pid="3" name="MediaServiceImageTags">
    <vt:lpwstr/>
  </property>
</Properties>
</file>